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6" r:id="rId1"/>
  </p:sldMasterIdLst>
  <p:sldIdLst>
    <p:sldId id="256" r:id="rId2"/>
    <p:sldId id="315" r:id="rId3"/>
    <p:sldId id="294" r:id="rId4"/>
    <p:sldId id="296" r:id="rId5"/>
    <p:sldId id="340" r:id="rId6"/>
    <p:sldId id="341" r:id="rId7"/>
    <p:sldId id="342" r:id="rId8"/>
    <p:sldId id="353" r:id="rId9"/>
    <p:sldId id="343" r:id="rId10"/>
    <p:sldId id="344" r:id="rId11"/>
    <p:sldId id="345" r:id="rId12"/>
    <p:sldId id="346" r:id="rId13"/>
    <p:sldId id="347" r:id="rId14"/>
    <p:sldId id="348" r:id="rId15"/>
    <p:sldId id="349" r:id="rId16"/>
    <p:sldId id="350" r:id="rId17"/>
    <p:sldId id="351" r:id="rId18"/>
    <p:sldId id="352" r:id="rId19"/>
    <p:sldId id="373" r:id="rId20"/>
    <p:sldId id="374" r:id="rId21"/>
    <p:sldId id="375" r:id="rId22"/>
    <p:sldId id="376" r:id="rId23"/>
    <p:sldId id="354" r:id="rId24"/>
    <p:sldId id="355" r:id="rId25"/>
    <p:sldId id="356" r:id="rId26"/>
    <p:sldId id="357" r:id="rId27"/>
    <p:sldId id="358" r:id="rId28"/>
    <p:sldId id="359" r:id="rId29"/>
    <p:sldId id="360" r:id="rId30"/>
    <p:sldId id="361" r:id="rId31"/>
    <p:sldId id="368" r:id="rId32"/>
    <p:sldId id="362" r:id="rId33"/>
    <p:sldId id="363" r:id="rId34"/>
    <p:sldId id="369" r:id="rId35"/>
    <p:sldId id="370" r:id="rId36"/>
    <p:sldId id="364" r:id="rId37"/>
    <p:sldId id="365" r:id="rId38"/>
    <p:sldId id="366" r:id="rId39"/>
    <p:sldId id="367" r:id="rId40"/>
    <p:sldId id="371" r:id="rId41"/>
    <p:sldId id="372" r:id="rId42"/>
    <p:sldId id="314" r:id="rId43"/>
    <p:sldId id="378" r:id="rId44"/>
    <p:sldId id="33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hammed Almakadmeh" userId="95263264573d4ecf" providerId="LiveId" clId="{3B680E1E-526B-4190-AAF8-BF7D6939F051}"/>
    <pc:docChg chg="undo custSel modSld">
      <pc:chgData name="Mhammed Almakadmeh" userId="95263264573d4ecf" providerId="LiveId" clId="{3B680E1E-526B-4190-AAF8-BF7D6939F051}" dt="2023-05-29T07:05:32.650" v="6" actId="1076"/>
      <pc:docMkLst>
        <pc:docMk/>
      </pc:docMkLst>
      <pc:sldChg chg="modSp mod">
        <pc:chgData name="Mhammed Almakadmeh" userId="95263264573d4ecf" providerId="LiveId" clId="{3B680E1E-526B-4190-AAF8-BF7D6939F051}" dt="2023-05-29T06:56:05.823" v="0" actId="33524"/>
        <pc:sldMkLst>
          <pc:docMk/>
          <pc:sldMk cId="3305780613" sldId="346"/>
        </pc:sldMkLst>
        <pc:spChg chg="mod">
          <ac:chgData name="Mhammed Almakadmeh" userId="95263264573d4ecf" providerId="LiveId" clId="{3B680E1E-526B-4190-AAF8-BF7D6939F051}" dt="2023-05-29T06:56:05.823" v="0" actId="33524"/>
          <ac:spMkLst>
            <pc:docMk/>
            <pc:sldMk cId="3305780613" sldId="346"/>
            <ac:spMk id="3" creationId="{4F3348A5-34CD-41FD-89EE-FE2282799F66}"/>
          </ac:spMkLst>
        </pc:spChg>
      </pc:sldChg>
      <pc:sldChg chg="modSp mod">
        <pc:chgData name="Mhammed Almakadmeh" userId="95263264573d4ecf" providerId="LiveId" clId="{3B680E1E-526B-4190-AAF8-BF7D6939F051}" dt="2023-05-29T06:58:04.574" v="2" actId="1076"/>
        <pc:sldMkLst>
          <pc:docMk/>
          <pc:sldMk cId="132062499" sldId="347"/>
        </pc:sldMkLst>
        <pc:spChg chg="mod">
          <ac:chgData name="Mhammed Almakadmeh" userId="95263264573d4ecf" providerId="LiveId" clId="{3B680E1E-526B-4190-AAF8-BF7D6939F051}" dt="2023-05-29T06:58:04.574" v="2" actId="1076"/>
          <ac:spMkLst>
            <pc:docMk/>
            <pc:sldMk cId="132062499" sldId="347"/>
            <ac:spMk id="3" creationId="{58AE19A0-8345-4BF7-9BA5-21BB422DD8FB}"/>
          </ac:spMkLst>
        </pc:spChg>
      </pc:sldChg>
      <pc:sldChg chg="modSp mod">
        <pc:chgData name="Mhammed Almakadmeh" userId="95263264573d4ecf" providerId="LiveId" clId="{3B680E1E-526B-4190-AAF8-BF7D6939F051}" dt="2023-05-29T07:05:32.650" v="6" actId="1076"/>
        <pc:sldMkLst>
          <pc:docMk/>
          <pc:sldMk cId="3019660908" sldId="358"/>
        </pc:sldMkLst>
        <pc:spChg chg="mod">
          <ac:chgData name="Mhammed Almakadmeh" userId="95263264573d4ecf" providerId="LiveId" clId="{3B680E1E-526B-4190-AAF8-BF7D6939F051}" dt="2023-05-29T07:05:32.650" v="6" actId="1076"/>
          <ac:spMkLst>
            <pc:docMk/>
            <pc:sldMk cId="3019660908" sldId="358"/>
            <ac:spMk id="3" creationId="{0F37273D-B161-4870-8D54-E42FD26B01A8}"/>
          </ac:spMkLst>
        </pc:spChg>
        <pc:spChg chg="mod">
          <ac:chgData name="Mhammed Almakadmeh" userId="95263264573d4ecf" providerId="LiveId" clId="{3B680E1E-526B-4190-AAF8-BF7D6939F051}" dt="2023-05-29T07:05:32.619" v="5" actId="1076"/>
          <ac:spMkLst>
            <pc:docMk/>
            <pc:sldMk cId="3019660908" sldId="358"/>
            <ac:spMk id="4" creationId="{3CFCD2F0-EB4B-43F2-854E-4C948112B69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846320"/>
            <a:ext cx="9144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4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160000" cy="1371600"/>
          </a:xfrm>
        </p:spPr>
        <p:txBody>
          <a:bodyPr>
            <a:normAutofit/>
          </a:bodyPr>
          <a:lstStyle>
            <a:lvl1pPr algn="l" rtl="0">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23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rtl="0">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Slide Number Placeholder 7"/>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8940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1016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D57F1E4F-1CFF-5643-939E-217C01CDF565}" type="slidenum">
              <a:rPr lang="en-US" smtClean="0"/>
              <a:pPr/>
              <a:t>‹#›</a:t>
            </a:fld>
            <a:endParaRPr lang="en-US" dirty="0"/>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705300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w3schools.com/php/php_echo_print.asp" TargetMode="External"/><Relationship Id="rId2" Type="http://schemas.openxmlformats.org/officeDocument/2006/relationships/hyperlink" Target="https://www.w3schools.com/php/php_variables.asp"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w3schools.com/php/php_operators.asp"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www.w3schools.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ampserver.com/en/" TargetMode="External"/><Relationship Id="rId2" Type="http://schemas.openxmlformats.org/officeDocument/2006/relationships/hyperlink" Target="http://www.apachefriends.org/en/xampp.html" TargetMode="External"/><Relationship Id="rId1" Type="http://schemas.openxmlformats.org/officeDocument/2006/relationships/slideLayout" Target="../slideLayouts/slideLayout2.xml"/><Relationship Id="rId4" Type="http://schemas.openxmlformats.org/officeDocument/2006/relationships/hyperlink" Target="http://www.devside.net/server/webdevelop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pachefriends.org/index.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pPr algn="l"/>
            <a:r>
              <a:rPr lang="en-US" dirty="0"/>
              <a:t>Introduction to Web programming</a:t>
            </a:r>
          </a:p>
          <a:p>
            <a:pPr algn="l"/>
            <a:r>
              <a:rPr lang="en-US" dirty="0"/>
              <a:t>0731213</a:t>
            </a:r>
            <a:endParaRPr lang="ar-JO" dirty="0"/>
          </a:p>
          <a:p>
            <a:endParaRPr lang="en-US" dirty="0"/>
          </a:p>
        </p:txBody>
      </p:sp>
      <p:pic>
        <p:nvPicPr>
          <p:cNvPr id="3" name="Picture 2">
            <a:extLst>
              <a:ext uri="{FF2B5EF4-FFF2-40B4-BE49-F238E27FC236}">
                <a16:creationId xmlns:a16="http://schemas.microsoft.com/office/drawing/2014/main" id="{83463D7C-19E0-40B8-BC42-835BE38AF0F8}"/>
              </a:ext>
            </a:extLst>
          </p:cNvPr>
          <p:cNvPicPr>
            <a:picLocks noChangeAspect="1"/>
          </p:cNvPicPr>
          <p:nvPr/>
        </p:nvPicPr>
        <p:blipFill>
          <a:blip r:embed="rId2"/>
          <a:stretch>
            <a:fillRect/>
          </a:stretch>
        </p:blipFill>
        <p:spPr>
          <a:xfrm>
            <a:off x="2819814" y="1222098"/>
            <a:ext cx="5754342" cy="3452605"/>
          </a:xfrm>
          <a:prstGeom prst="rect">
            <a:avLst/>
          </a:prstGeom>
        </p:spPr>
      </p:pic>
    </p:spTree>
    <p:extLst>
      <p:ext uri="{BB962C8B-B14F-4D97-AF65-F5344CB8AC3E}">
        <p14:creationId xmlns:p14="http://schemas.microsoft.com/office/powerpoint/2010/main" val="175142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A78A-0085-47F3-B814-89631AB8FCA2}"/>
              </a:ext>
            </a:extLst>
          </p:cNvPr>
          <p:cNvSpPr>
            <a:spLocks noGrp="1"/>
          </p:cNvSpPr>
          <p:nvPr>
            <p:ph type="title"/>
          </p:nvPr>
        </p:nvSpPr>
        <p:spPr/>
        <p:txBody>
          <a:bodyPr/>
          <a:lstStyle/>
          <a:p>
            <a:r>
              <a:rPr lang="en-US" dirty="0"/>
              <a:t>How to Install XAMPP for Windows</a:t>
            </a:r>
            <a:br>
              <a:rPr lang="en-US" dirty="0"/>
            </a:br>
            <a:endParaRPr lang="en-US" dirty="0"/>
          </a:p>
        </p:txBody>
      </p:sp>
      <p:sp>
        <p:nvSpPr>
          <p:cNvPr id="3" name="Content Placeholder 2">
            <a:extLst>
              <a:ext uri="{FF2B5EF4-FFF2-40B4-BE49-F238E27FC236}">
                <a16:creationId xmlns:a16="http://schemas.microsoft.com/office/drawing/2014/main" id="{0BCDE743-AA66-4ED0-8F8B-E8C6288494BB}"/>
              </a:ext>
            </a:extLst>
          </p:cNvPr>
          <p:cNvSpPr>
            <a:spLocks noGrp="1"/>
          </p:cNvSpPr>
          <p:nvPr>
            <p:ph idx="1"/>
          </p:nvPr>
        </p:nvSpPr>
        <p:spPr/>
        <p:txBody>
          <a:bodyPr/>
          <a:lstStyle/>
          <a:p>
            <a:r>
              <a:rPr lang="en-US" dirty="0">
                <a:solidFill>
                  <a:schemeClr val="tx2"/>
                </a:solidFill>
              </a:rPr>
              <a:t>Step 2: </a:t>
            </a:r>
            <a:r>
              <a:rPr lang="en-US" b="0" dirty="0"/>
              <a:t>Click on the download link for XAMPP.</a:t>
            </a:r>
          </a:p>
        </p:txBody>
      </p:sp>
      <p:pic>
        <p:nvPicPr>
          <p:cNvPr id="4" name="Picture 3">
            <a:extLst>
              <a:ext uri="{FF2B5EF4-FFF2-40B4-BE49-F238E27FC236}">
                <a16:creationId xmlns:a16="http://schemas.microsoft.com/office/drawing/2014/main" id="{9784F140-497C-45F2-AD2D-F00BD63C70FD}"/>
              </a:ext>
            </a:extLst>
          </p:cNvPr>
          <p:cNvPicPr>
            <a:picLocks noChangeAspect="1"/>
          </p:cNvPicPr>
          <p:nvPr/>
        </p:nvPicPr>
        <p:blipFill>
          <a:blip r:embed="rId2"/>
          <a:stretch>
            <a:fillRect/>
          </a:stretch>
        </p:blipFill>
        <p:spPr>
          <a:xfrm>
            <a:off x="609600" y="2273162"/>
            <a:ext cx="5719970" cy="4289978"/>
          </a:xfrm>
          <a:prstGeom prst="rect">
            <a:avLst/>
          </a:prstGeom>
        </p:spPr>
      </p:pic>
    </p:spTree>
    <p:extLst>
      <p:ext uri="{BB962C8B-B14F-4D97-AF65-F5344CB8AC3E}">
        <p14:creationId xmlns:p14="http://schemas.microsoft.com/office/powerpoint/2010/main" val="3875526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BF25-8387-4380-A1DE-9CD72697AEE3}"/>
              </a:ext>
            </a:extLst>
          </p:cNvPr>
          <p:cNvSpPr>
            <a:spLocks noGrp="1"/>
          </p:cNvSpPr>
          <p:nvPr>
            <p:ph type="title"/>
          </p:nvPr>
        </p:nvSpPr>
        <p:spPr/>
        <p:txBody>
          <a:bodyPr/>
          <a:lstStyle/>
          <a:p>
            <a:r>
              <a:rPr lang="en-US" dirty="0"/>
              <a:t>How to Install XAMPP for Windows</a:t>
            </a:r>
            <a:br>
              <a:rPr lang="en-US" dirty="0"/>
            </a:br>
            <a:endParaRPr lang="en-US" dirty="0"/>
          </a:p>
        </p:txBody>
      </p:sp>
      <p:sp>
        <p:nvSpPr>
          <p:cNvPr id="3" name="Content Placeholder 2">
            <a:extLst>
              <a:ext uri="{FF2B5EF4-FFF2-40B4-BE49-F238E27FC236}">
                <a16:creationId xmlns:a16="http://schemas.microsoft.com/office/drawing/2014/main" id="{8DD9EAF1-F5C0-4262-AE07-CA7CA24C1846}"/>
              </a:ext>
            </a:extLst>
          </p:cNvPr>
          <p:cNvSpPr>
            <a:spLocks noGrp="1"/>
          </p:cNvSpPr>
          <p:nvPr>
            <p:ph idx="1"/>
          </p:nvPr>
        </p:nvSpPr>
        <p:spPr/>
        <p:txBody>
          <a:bodyPr/>
          <a:lstStyle/>
          <a:p>
            <a:r>
              <a:rPr lang="en-US" dirty="0">
                <a:solidFill>
                  <a:schemeClr val="tx2"/>
                </a:solidFill>
              </a:rPr>
              <a:t>Step 3: </a:t>
            </a:r>
            <a:r>
              <a:rPr lang="en-US" b="0" dirty="0"/>
              <a:t>When prompted for the download, click "Save" and wait for your download to finish.</a:t>
            </a:r>
          </a:p>
        </p:txBody>
      </p:sp>
      <p:pic>
        <p:nvPicPr>
          <p:cNvPr id="4" name="Picture 3">
            <a:extLst>
              <a:ext uri="{FF2B5EF4-FFF2-40B4-BE49-F238E27FC236}">
                <a16:creationId xmlns:a16="http://schemas.microsoft.com/office/drawing/2014/main" id="{68DD8498-FA75-45BC-B82F-6EB940BFA3A6}"/>
              </a:ext>
            </a:extLst>
          </p:cNvPr>
          <p:cNvPicPr>
            <a:picLocks noChangeAspect="1"/>
          </p:cNvPicPr>
          <p:nvPr/>
        </p:nvPicPr>
        <p:blipFill>
          <a:blip r:embed="rId2"/>
          <a:stretch>
            <a:fillRect/>
          </a:stretch>
        </p:blipFill>
        <p:spPr>
          <a:xfrm>
            <a:off x="609599" y="2591214"/>
            <a:ext cx="5415169" cy="4061377"/>
          </a:xfrm>
          <a:prstGeom prst="rect">
            <a:avLst/>
          </a:prstGeom>
        </p:spPr>
      </p:pic>
    </p:spTree>
    <p:extLst>
      <p:ext uri="{BB962C8B-B14F-4D97-AF65-F5344CB8AC3E}">
        <p14:creationId xmlns:p14="http://schemas.microsoft.com/office/powerpoint/2010/main" val="326772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2F0F-3362-40CD-A20D-F0D4D8EF3C7C}"/>
              </a:ext>
            </a:extLst>
          </p:cNvPr>
          <p:cNvSpPr>
            <a:spLocks noGrp="1"/>
          </p:cNvSpPr>
          <p:nvPr>
            <p:ph type="title"/>
          </p:nvPr>
        </p:nvSpPr>
        <p:spPr/>
        <p:txBody>
          <a:bodyPr/>
          <a:lstStyle/>
          <a:p>
            <a:r>
              <a:rPr lang="en-US" dirty="0"/>
              <a:t>How to Install XAMPP for Windows</a:t>
            </a:r>
            <a:br>
              <a:rPr lang="en-US" dirty="0"/>
            </a:br>
            <a:endParaRPr lang="en-US" dirty="0"/>
          </a:p>
        </p:txBody>
      </p:sp>
      <p:sp>
        <p:nvSpPr>
          <p:cNvPr id="3" name="Content Placeholder 2">
            <a:extLst>
              <a:ext uri="{FF2B5EF4-FFF2-40B4-BE49-F238E27FC236}">
                <a16:creationId xmlns:a16="http://schemas.microsoft.com/office/drawing/2014/main" id="{4F3348A5-34CD-41FD-89EE-FE2282799F66}"/>
              </a:ext>
            </a:extLst>
          </p:cNvPr>
          <p:cNvSpPr>
            <a:spLocks noGrp="1"/>
          </p:cNvSpPr>
          <p:nvPr>
            <p:ph idx="1"/>
          </p:nvPr>
        </p:nvSpPr>
        <p:spPr/>
        <p:txBody>
          <a:bodyPr/>
          <a:lstStyle/>
          <a:p>
            <a:r>
              <a:rPr lang="en-US" dirty="0">
                <a:solidFill>
                  <a:schemeClr val="tx2"/>
                </a:solidFill>
              </a:rPr>
              <a:t>Step 4: </a:t>
            </a:r>
            <a:r>
              <a:rPr lang="en-US" b="0" dirty="0"/>
              <a:t>Open CD or DVD drive from My Computer. Install the program and click on "Run."</a:t>
            </a:r>
          </a:p>
        </p:txBody>
      </p:sp>
      <p:pic>
        <p:nvPicPr>
          <p:cNvPr id="4" name="Picture 3">
            <a:extLst>
              <a:ext uri="{FF2B5EF4-FFF2-40B4-BE49-F238E27FC236}">
                <a16:creationId xmlns:a16="http://schemas.microsoft.com/office/drawing/2014/main" id="{886B5241-A5A3-4863-B5CC-4AB76DDE8863}"/>
              </a:ext>
            </a:extLst>
          </p:cNvPr>
          <p:cNvPicPr>
            <a:picLocks noChangeAspect="1"/>
          </p:cNvPicPr>
          <p:nvPr/>
        </p:nvPicPr>
        <p:blipFill>
          <a:blip r:embed="rId2"/>
          <a:stretch>
            <a:fillRect/>
          </a:stretch>
        </p:blipFill>
        <p:spPr>
          <a:xfrm>
            <a:off x="609600" y="2412657"/>
            <a:ext cx="5499652" cy="4124739"/>
          </a:xfrm>
          <a:prstGeom prst="rect">
            <a:avLst/>
          </a:prstGeom>
        </p:spPr>
      </p:pic>
    </p:spTree>
    <p:extLst>
      <p:ext uri="{BB962C8B-B14F-4D97-AF65-F5344CB8AC3E}">
        <p14:creationId xmlns:p14="http://schemas.microsoft.com/office/powerpoint/2010/main" val="330578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55B3-E40C-4286-8AE5-E1D33D0A59D5}"/>
              </a:ext>
            </a:extLst>
          </p:cNvPr>
          <p:cNvSpPr>
            <a:spLocks noGrp="1"/>
          </p:cNvSpPr>
          <p:nvPr>
            <p:ph type="title"/>
          </p:nvPr>
        </p:nvSpPr>
        <p:spPr/>
        <p:txBody>
          <a:bodyPr/>
          <a:lstStyle/>
          <a:p>
            <a:r>
              <a:rPr lang="en-US" dirty="0"/>
              <a:t>How to Install XAMPP for Windows</a:t>
            </a:r>
            <a:br>
              <a:rPr lang="en-US" dirty="0"/>
            </a:br>
            <a:endParaRPr lang="en-US" dirty="0"/>
          </a:p>
        </p:txBody>
      </p:sp>
      <p:sp>
        <p:nvSpPr>
          <p:cNvPr id="3" name="Content Placeholder 2">
            <a:extLst>
              <a:ext uri="{FF2B5EF4-FFF2-40B4-BE49-F238E27FC236}">
                <a16:creationId xmlns:a16="http://schemas.microsoft.com/office/drawing/2014/main" id="{58AE19A0-8345-4BF7-9BA5-21BB422DD8FB}"/>
              </a:ext>
            </a:extLst>
          </p:cNvPr>
          <p:cNvSpPr>
            <a:spLocks noGrp="1"/>
          </p:cNvSpPr>
          <p:nvPr>
            <p:ph idx="1"/>
          </p:nvPr>
        </p:nvSpPr>
        <p:spPr>
          <a:xfrm>
            <a:off x="609600" y="1677956"/>
            <a:ext cx="10160000" cy="4373563"/>
          </a:xfrm>
        </p:spPr>
        <p:txBody>
          <a:bodyPr/>
          <a:lstStyle/>
          <a:p>
            <a:r>
              <a:rPr lang="en-US" dirty="0">
                <a:solidFill>
                  <a:schemeClr val="tx2"/>
                </a:solidFill>
              </a:rPr>
              <a:t>Step 5: </a:t>
            </a:r>
            <a:r>
              <a:rPr lang="en-US" b="0" dirty="0"/>
              <a:t>Accept the default settings. A command will open and offer an initial installation prompt. Just hit the Enter key and accept the default settings. </a:t>
            </a:r>
          </a:p>
        </p:txBody>
      </p:sp>
      <p:pic>
        <p:nvPicPr>
          <p:cNvPr id="4" name="Picture 3">
            <a:extLst>
              <a:ext uri="{FF2B5EF4-FFF2-40B4-BE49-F238E27FC236}">
                <a16:creationId xmlns:a16="http://schemas.microsoft.com/office/drawing/2014/main" id="{96DC05E2-CE6D-4E92-B101-29C72CF60564}"/>
              </a:ext>
            </a:extLst>
          </p:cNvPr>
          <p:cNvPicPr>
            <a:picLocks noChangeAspect="1"/>
          </p:cNvPicPr>
          <p:nvPr/>
        </p:nvPicPr>
        <p:blipFill>
          <a:blip r:embed="rId2"/>
          <a:stretch>
            <a:fillRect/>
          </a:stretch>
        </p:blipFill>
        <p:spPr>
          <a:xfrm>
            <a:off x="609600" y="2577895"/>
            <a:ext cx="5574286" cy="4180714"/>
          </a:xfrm>
          <a:prstGeom prst="rect">
            <a:avLst/>
          </a:prstGeom>
        </p:spPr>
      </p:pic>
    </p:spTree>
    <p:extLst>
      <p:ext uri="{BB962C8B-B14F-4D97-AF65-F5344CB8AC3E}">
        <p14:creationId xmlns:p14="http://schemas.microsoft.com/office/powerpoint/2010/main" val="13206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46A4-739A-48C2-AB36-592378BF02E4}"/>
              </a:ext>
            </a:extLst>
          </p:cNvPr>
          <p:cNvSpPr>
            <a:spLocks noGrp="1"/>
          </p:cNvSpPr>
          <p:nvPr>
            <p:ph type="title"/>
          </p:nvPr>
        </p:nvSpPr>
        <p:spPr/>
        <p:txBody>
          <a:bodyPr/>
          <a:lstStyle/>
          <a:p>
            <a:r>
              <a:rPr lang="en-US" dirty="0"/>
              <a:t>How to Install XAMPP for Windows</a:t>
            </a:r>
            <a:br>
              <a:rPr lang="en-US" dirty="0"/>
            </a:br>
            <a:endParaRPr lang="en-US" dirty="0"/>
          </a:p>
        </p:txBody>
      </p:sp>
      <p:sp>
        <p:nvSpPr>
          <p:cNvPr id="3" name="Content Placeholder 2">
            <a:extLst>
              <a:ext uri="{FF2B5EF4-FFF2-40B4-BE49-F238E27FC236}">
                <a16:creationId xmlns:a16="http://schemas.microsoft.com/office/drawing/2014/main" id="{02B0E9C1-B8B0-4DFE-8D6A-E70D97AE810B}"/>
              </a:ext>
            </a:extLst>
          </p:cNvPr>
          <p:cNvSpPr>
            <a:spLocks noGrp="1"/>
          </p:cNvSpPr>
          <p:nvPr>
            <p:ph idx="1"/>
          </p:nvPr>
        </p:nvSpPr>
        <p:spPr/>
        <p:txBody>
          <a:bodyPr/>
          <a:lstStyle/>
          <a:p>
            <a:r>
              <a:rPr lang="en-US" dirty="0">
                <a:solidFill>
                  <a:schemeClr val="tx2"/>
                </a:solidFill>
              </a:rPr>
              <a:t>Step 6: </a:t>
            </a:r>
            <a:r>
              <a:rPr lang="en-US" b="0" dirty="0"/>
              <a:t>When your installation is complete, exit the command window by hitting the Enter key.</a:t>
            </a:r>
          </a:p>
        </p:txBody>
      </p:sp>
      <p:pic>
        <p:nvPicPr>
          <p:cNvPr id="4" name="Picture 3">
            <a:extLst>
              <a:ext uri="{FF2B5EF4-FFF2-40B4-BE49-F238E27FC236}">
                <a16:creationId xmlns:a16="http://schemas.microsoft.com/office/drawing/2014/main" id="{428D9678-D87F-4AB2-9F29-280C69180381}"/>
              </a:ext>
            </a:extLst>
          </p:cNvPr>
          <p:cNvPicPr>
            <a:picLocks noChangeAspect="1"/>
          </p:cNvPicPr>
          <p:nvPr/>
        </p:nvPicPr>
        <p:blipFill>
          <a:blip r:embed="rId2"/>
          <a:stretch>
            <a:fillRect/>
          </a:stretch>
        </p:blipFill>
        <p:spPr>
          <a:xfrm>
            <a:off x="609600" y="2568022"/>
            <a:ext cx="5340626" cy="4005470"/>
          </a:xfrm>
          <a:prstGeom prst="rect">
            <a:avLst/>
          </a:prstGeom>
        </p:spPr>
      </p:pic>
    </p:spTree>
    <p:extLst>
      <p:ext uri="{BB962C8B-B14F-4D97-AF65-F5344CB8AC3E}">
        <p14:creationId xmlns:p14="http://schemas.microsoft.com/office/powerpoint/2010/main" val="105802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FD06-AC73-4A7D-83CA-214C03240512}"/>
              </a:ext>
            </a:extLst>
          </p:cNvPr>
          <p:cNvSpPr>
            <a:spLocks noGrp="1"/>
          </p:cNvSpPr>
          <p:nvPr>
            <p:ph type="title"/>
          </p:nvPr>
        </p:nvSpPr>
        <p:spPr/>
        <p:txBody>
          <a:bodyPr/>
          <a:lstStyle/>
          <a:p>
            <a:r>
              <a:rPr lang="en-US" dirty="0"/>
              <a:t>How to Install XAMPP for Windows</a:t>
            </a:r>
            <a:br>
              <a:rPr lang="en-US" dirty="0"/>
            </a:br>
            <a:endParaRPr lang="en-US" dirty="0"/>
          </a:p>
        </p:txBody>
      </p:sp>
      <p:sp>
        <p:nvSpPr>
          <p:cNvPr id="3" name="Content Placeholder 2">
            <a:extLst>
              <a:ext uri="{FF2B5EF4-FFF2-40B4-BE49-F238E27FC236}">
                <a16:creationId xmlns:a16="http://schemas.microsoft.com/office/drawing/2014/main" id="{54F9B7C0-2AFC-4FD9-B3EC-F81C32CAEAE0}"/>
              </a:ext>
            </a:extLst>
          </p:cNvPr>
          <p:cNvSpPr>
            <a:spLocks noGrp="1"/>
          </p:cNvSpPr>
          <p:nvPr>
            <p:ph idx="1"/>
          </p:nvPr>
        </p:nvSpPr>
        <p:spPr/>
        <p:txBody>
          <a:bodyPr/>
          <a:lstStyle/>
          <a:p>
            <a:r>
              <a:rPr lang="en-US" dirty="0">
                <a:solidFill>
                  <a:schemeClr val="tx2"/>
                </a:solidFill>
              </a:rPr>
              <a:t>Step 7: </a:t>
            </a:r>
            <a:r>
              <a:rPr lang="en-US" b="0" dirty="0"/>
              <a:t>Start the XAMPP Control Panel.</a:t>
            </a:r>
          </a:p>
        </p:txBody>
      </p:sp>
      <p:pic>
        <p:nvPicPr>
          <p:cNvPr id="4" name="Picture 3">
            <a:extLst>
              <a:ext uri="{FF2B5EF4-FFF2-40B4-BE49-F238E27FC236}">
                <a16:creationId xmlns:a16="http://schemas.microsoft.com/office/drawing/2014/main" id="{BC0185AB-5703-46E0-9098-A1C920841599}"/>
              </a:ext>
            </a:extLst>
          </p:cNvPr>
          <p:cNvPicPr>
            <a:picLocks noChangeAspect="1"/>
          </p:cNvPicPr>
          <p:nvPr/>
        </p:nvPicPr>
        <p:blipFill>
          <a:blip r:embed="rId2"/>
          <a:stretch>
            <a:fillRect/>
          </a:stretch>
        </p:blipFill>
        <p:spPr>
          <a:xfrm>
            <a:off x="609600" y="2220153"/>
            <a:ext cx="5719970" cy="4289978"/>
          </a:xfrm>
          <a:prstGeom prst="rect">
            <a:avLst/>
          </a:prstGeom>
        </p:spPr>
      </p:pic>
    </p:spTree>
    <p:extLst>
      <p:ext uri="{BB962C8B-B14F-4D97-AF65-F5344CB8AC3E}">
        <p14:creationId xmlns:p14="http://schemas.microsoft.com/office/powerpoint/2010/main" val="22615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7231-9CC5-442C-B50F-8F484A4D5443}"/>
              </a:ext>
            </a:extLst>
          </p:cNvPr>
          <p:cNvSpPr>
            <a:spLocks noGrp="1"/>
          </p:cNvSpPr>
          <p:nvPr>
            <p:ph type="title"/>
          </p:nvPr>
        </p:nvSpPr>
        <p:spPr/>
        <p:txBody>
          <a:bodyPr/>
          <a:lstStyle/>
          <a:p>
            <a:r>
              <a:rPr lang="en-US" dirty="0"/>
              <a:t>How to Install XAMPP for Windows</a:t>
            </a:r>
            <a:br>
              <a:rPr lang="en-US" dirty="0"/>
            </a:br>
            <a:endParaRPr lang="en-US" dirty="0"/>
          </a:p>
        </p:txBody>
      </p:sp>
      <p:sp>
        <p:nvSpPr>
          <p:cNvPr id="3" name="Content Placeholder 2">
            <a:extLst>
              <a:ext uri="{FF2B5EF4-FFF2-40B4-BE49-F238E27FC236}">
                <a16:creationId xmlns:a16="http://schemas.microsoft.com/office/drawing/2014/main" id="{D9648DC2-5209-4A67-8F13-FAA0F67A077C}"/>
              </a:ext>
            </a:extLst>
          </p:cNvPr>
          <p:cNvSpPr>
            <a:spLocks noGrp="1"/>
          </p:cNvSpPr>
          <p:nvPr>
            <p:ph idx="1"/>
          </p:nvPr>
        </p:nvSpPr>
        <p:spPr/>
        <p:txBody>
          <a:bodyPr/>
          <a:lstStyle/>
          <a:p>
            <a:r>
              <a:rPr lang="en-US" dirty="0">
                <a:solidFill>
                  <a:schemeClr val="tx2"/>
                </a:solidFill>
              </a:rPr>
              <a:t>Step 8: </a:t>
            </a:r>
            <a:r>
              <a:rPr lang="en-US" b="0" dirty="0"/>
              <a:t>Start the Apache and MySQL components. You can also start the other components, if you plan to use them.</a:t>
            </a:r>
          </a:p>
        </p:txBody>
      </p:sp>
      <p:pic>
        <p:nvPicPr>
          <p:cNvPr id="4" name="Picture 3">
            <a:extLst>
              <a:ext uri="{FF2B5EF4-FFF2-40B4-BE49-F238E27FC236}">
                <a16:creationId xmlns:a16="http://schemas.microsoft.com/office/drawing/2014/main" id="{51327A3A-836E-45AA-83CC-6517475E61B3}"/>
              </a:ext>
            </a:extLst>
          </p:cNvPr>
          <p:cNvPicPr>
            <a:picLocks noChangeAspect="1"/>
          </p:cNvPicPr>
          <p:nvPr/>
        </p:nvPicPr>
        <p:blipFill>
          <a:blip r:embed="rId2"/>
          <a:stretch>
            <a:fillRect/>
          </a:stretch>
        </p:blipFill>
        <p:spPr>
          <a:xfrm>
            <a:off x="609600" y="2538205"/>
            <a:ext cx="5560943" cy="4170707"/>
          </a:xfrm>
          <a:prstGeom prst="rect">
            <a:avLst/>
          </a:prstGeom>
        </p:spPr>
      </p:pic>
    </p:spTree>
    <p:extLst>
      <p:ext uri="{BB962C8B-B14F-4D97-AF65-F5344CB8AC3E}">
        <p14:creationId xmlns:p14="http://schemas.microsoft.com/office/powerpoint/2010/main" val="420038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C4FA-1FD9-478C-9555-E4425FE7765F}"/>
              </a:ext>
            </a:extLst>
          </p:cNvPr>
          <p:cNvSpPr>
            <a:spLocks noGrp="1"/>
          </p:cNvSpPr>
          <p:nvPr>
            <p:ph type="title"/>
          </p:nvPr>
        </p:nvSpPr>
        <p:spPr/>
        <p:txBody>
          <a:bodyPr/>
          <a:lstStyle/>
          <a:p>
            <a:r>
              <a:rPr lang="en-US" dirty="0"/>
              <a:t>How to Install XAMPP for Windows</a:t>
            </a:r>
            <a:br>
              <a:rPr lang="en-US" dirty="0"/>
            </a:br>
            <a:endParaRPr lang="en-US" dirty="0"/>
          </a:p>
        </p:txBody>
      </p:sp>
      <p:sp>
        <p:nvSpPr>
          <p:cNvPr id="3" name="Content Placeholder 2">
            <a:extLst>
              <a:ext uri="{FF2B5EF4-FFF2-40B4-BE49-F238E27FC236}">
                <a16:creationId xmlns:a16="http://schemas.microsoft.com/office/drawing/2014/main" id="{C1969981-E2D0-4A46-8929-F9841E879A78}"/>
              </a:ext>
            </a:extLst>
          </p:cNvPr>
          <p:cNvSpPr>
            <a:spLocks noGrp="1"/>
          </p:cNvSpPr>
          <p:nvPr>
            <p:ph idx="1"/>
          </p:nvPr>
        </p:nvSpPr>
        <p:spPr/>
        <p:txBody>
          <a:bodyPr/>
          <a:lstStyle/>
          <a:p>
            <a:r>
              <a:rPr lang="en-US" dirty="0">
                <a:solidFill>
                  <a:schemeClr val="tx2"/>
                </a:solidFill>
              </a:rPr>
              <a:t>Step 9: </a:t>
            </a:r>
            <a:r>
              <a:rPr lang="en-US" b="0" dirty="0"/>
              <a:t>Verify the Apache install, by clicking on the Apache administrative link in the Control Panel.</a:t>
            </a:r>
          </a:p>
        </p:txBody>
      </p:sp>
      <p:pic>
        <p:nvPicPr>
          <p:cNvPr id="4" name="Picture 3">
            <a:extLst>
              <a:ext uri="{FF2B5EF4-FFF2-40B4-BE49-F238E27FC236}">
                <a16:creationId xmlns:a16="http://schemas.microsoft.com/office/drawing/2014/main" id="{1DE7733A-625B-481C-8940-F146CC9853F4}"/>
              </a:ext>
            </a:extLst>
          </p:cNvPr>
          <p:cNvPicPr>
            <a:picLocks noChangeAspect="1"/>
          </p:cNvPicPr>
          <p:nvPr/>
        </p:nvPicPr>
        <p:blipFill>
          <a:blip r:embed="rId2"/>
          <a:stretch>
            <a:fillRect/>
          </a:stretch>
        </p:blipFill>
        <p:spPr>
          <a:xfrm>
            <a:off x="720587" y="2445440"/>
            <a:ext cx="5547691" cy="4160768"/>
          </a:xfrm>
          <a:prstGeom prst="rect">
            <a:avLst/>
          </a:prstGeom>
        </p:spPr>
      </p:pic>
    </p:spTree>
    <p:extLst>
      <p:ext uri="{BB962C8B-B14F-4D97-AF65-F5344CB8AC3E}">
        <p14:creationId xmlns:p14="http://schemas.microsoft.com/office/powerpoint/2010/main" val="199339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879D-46EC-45FE-A139-DC6D7F24F094}"/>
              </a:ext>
            </a:extLst>
          </p:cNvPr>
          <p:cNvSpPr>
            <a:spLocks noGrp="1"/>
          </p:cNvSpPr>
          <p:nvPr>
            <p:ph type="title"/>
          </p:nvPr>
        </p:nvSpPr>
        <p:spPr/>
        <p:txBody>
          <a:bodyPr/>
          <a:lstStyle/>
          <a:p>
            <a:r>
              <a:rPr lang="en-US" dirty="0"/>
              <a:t>How to Install XAMPP for Windows</a:t>
            </a:r>
            <a:br>
              <a:rPr lang="en-US" dirty="0"/>
            </a:br>
            <a:endParaRPr lang="en-US" dirty="0"/>
          </a:p>
        </p:txBody>
      </p:sp>
      <p:sp>
        <p:nvSpPr>
          <p:cNvPr id="3" name="Content Placeholder 2">
            <a:extLst>
              <a:ext uri="{FF2B5EF4-FFF2-40B4-BE49-F238E27FC236}">
                <a16:creationId xmlns:a16="http://schemas.microsoft.com/office/drawing/2014/main" id="{8F9EC53F-28B1-49A8-9AD5-BA10FAE79CB6}"/>
              </a:ext>
            </a:extLst>
          </p:cNvPr>
          <p:cNvSpPr>
            <a:spLocks noGrp="1"/>
          </p:cNvSpPr>
          <p:nvPr>
            <p:ph idx="1"/>
          </p:nvPr>
        </p:nvSpPr>
        <p:spPr/>
        <p:txBody>
          <a:bodyPr/>
          <a:lstStyle/>
          <a:p>
            <a:r>
              <a:rPr lang="en-US" dirty="0">
                <a:solidFill>
                  <a:schemeClr val="tx2"/>
                </a:solidFill>
              </a:rPr>
              <a:t>Step 10: </a:t>
            </a:r>
            <a:r>
              <a:rPr lang="en-US" b="0" dirty="0"/>
              <a:t>Verify the MySQL installation, by clicking on the MySQL administrative link in the XAMPP Control Panel.</a:t>
            </a:r>
          </a:p>
        </p:txBody>
      </p:sp>
      <p:pic>
        <p:nvPicPr>
          <p:cNvPr id="4" name="Picture 3">
            <a:extLst>
              <a:ext uri="{FF2B5EF4-FFF2-40B4-BE49-F238E27FC236}">
                <a16:creationId xmlns:a16="http://schemas.microsoft.com/office/drawing/2014/main" id="{41187C3D-AF97-4FC7-A216-3A27464C797F}"/>
              </a:ext>
            </a:extLst>
          </p:cNvPr>
          <p:cNvPicPr>
            <a:picLocks noChangeAspect="1"/>
          </p:cNvPicPr>
          <p:nvPr/>
        </p:nvPicPr>
        <p:blipFill>
          <a:blip r:embed="rId2"/>
          <a:stretch>
            <a:fillRect/>
          </a:stretch>
        </p:blipFill>
        <p:spPr>
          <a:xfrm>
            <a:off x="609600" y="2471945"/>
            <a:ext cx="5645426" cy="4234070"/>
          </a:xfrm>
          <a:prstGeom prst="rect">
            <a:avLst/>
          </a:prstGeom>
        </p:spPr>
      </p:pic>
    </p:spTree>
    <p:extLst>
      <p:ext uri="{BB962C8B-B14F-4D97-AF65-F5344CB8AC3E}">
        <p14:creationId xmlns:p14="http://schemas.microsoft.com/office/powerpoint/2010/main" val="421714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CA7C-A5EB-4CC6-9150-B54ECB00AB95}"/>
              </a:ext>
            </a:extLst>
          </p:cNvPr>
          <p:cNvSpPr>
            <a:spLocks noGrp="1"/>
          </p:cNvSpPr>
          <p:nvPr>
            <p:ph type="title"/>
          </p:nvPr>
        </p:nvSpPr>
        <p:spPr/>
        <p:txBody>
          <a:bodyPr/>
          <a:lstStyle/>
          <a:p>
            <a:r>
              <a:rPr lang="en-US" dirty="0"/>
              <a:t>Run a PHP program in XAMPP Server</a:t>
            </a:r>
            <a:br>
              <a:rPr lang="en-US" dirty="0"/>
            </a:br>
            <a:endParaRPr lang="en-US" dirty="0"/>
          </a:p>
        </p:txBody>
      </p:sp>
      <p:sp>
        <p:nvSpPr>
          <p:cNvPr id="3" name="Content Placeholder 2">
            <a:extLst>
              <a:ext uri="{FF2B5EF4-FFF2-40B4-BE49-F238E27FC236}">
                <a16:creationId xmlns:a16="http://schemas.microsoft.com/office/drawing/2014/main" id="{B403349E-E748-4450-BE0B-1F9BEB83630A}"/>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2"/>
                </a:solidFill>
              </a:rPr>
              <a:t>Step 1: </a:t>
            </a:r>
            <a:r>
              <a:rPr lang="en-US" b="0" dirty="0"/>
              <a:t>Install XAMPP.</a:t>
            </a:r>
          </a:p>
          <a:p>
            <a:pPr marL="342900" indent="-342900">
              <a:buFont typeface="Arial" panose="020B0604020202020204" pitchFamily="34" charset="0"/>
              <a:buChar char="•"/>
            </a:pPr>
            <a:r>
              <a:rPr lang="en-US" dirty="0">
                <a:solidFill>
                  <a:schemeClr val="tx2"/>
                </a:solidFill>
              </a:rPr>
              <a:t>Step 2: </a:t>
            </a:r>
            <a:r>
              <a:rPr lang="en-US" b="0" dirty="0"/>
              <a:t>Assume you installed </a:t>
            </a:r>
            <a:r>
              <a:rPr lang="en-US" b="0" dirty="0" err="1"/>
              <a:t>xampp</a:t>
            </a:r>
            <a:r>
              <a:rPr lang="en-US" b="0" dirty="0"/>
              <a:t> in C Drive.</a:t>
            </a:r>
            <a:br>
              <a:rPr lang="en-US" dirty="0"/>
            </a:br>
            <a:r>
              <a:rPr lang="en-US" dirty="0"/>
              <a:t>	     </a:t>
            </a:r>
            <a:r>
              <a:rPr lang="en-US" b="0" dirty="0"/>
              <a:t>Go to: </a:t>
            </a:r>
            <a:r>
              <a:rPr lang="en-US" dirty="0"/>
              <a:t>C:\xampp\htdocs</a:t>
            </a:r>
          </a:p>
          <a:p>
            <a:pPr marL="342900" indent="-342900">
              <a:buFont typeface="Arial" panose="020B0604020202020204" pitchFamily="34" charset="0"/>
              <a:buChar char="•"/>
            </a:pPr>
            <a:r>
              <a:rPr lang="en-US" dirty="0">
                <a:solidFill>
                  <a:schemeClr val="tx2"/>
                </a:solidFill>
              </a:rPr>
              <a:t>Step 3: </a:t>
            </a:r>
            <a:r>
              <a:rPr lang="en-US" b="0" dirty="0"/>
              <a:t>Create your own folder, name it for example as </a:t>
            </a:r>
            <a:r>
              <a:rPr lang="en-US" dirty="0"/>
              <a:t>example</a:t>
            </a:r>
            <a:r>
              <a:rPr lang="en-US" b="0" dirty="0"/>
              <a:t>.</a:t>
            </a:r>
          </a:p>
          <a:p>
            <a:pPr marL="342900" indent="-342900">
              <a:buFont typeface="Arial" panose="020B0604020202020204" pitchFamily="34" charset="0"/>
              <a:buChar char="•"/>
            </a:pPr>
            <a:r>
              <a:rPr lang="en-US" dirty="0">
                <a:solidFill>
                  <a:schemeClr val="tx2"/>
                </a:solidFill>
              </a:rPr>
              <a:t>Step 4: </a:t>
            </a:r>
            <a:r>
              <a:rPr lang="en-US" b="0" dirty="0"/>
              <a:t>Now create your first </a:t>
            </a:r>
            <a:r>
              <a:rPr lang="en-US" b="0" dirty="0" err="1"/>
              <a:t>php</a:t>
            </a:r>
            <a:r>
              <a:rPr lang="en-US" b="0" dirty="0"/>
              <a:t> program in </a:t>
            </a:r>
            <a:r>
              <a:rPr lang="en-US" b="0" dirty="0" err="1"/>
              <a:t>xampp</a:t>
            </a:r>
            <a:r>
              <a:rPr lang="en-US" b="0" dirty="0"/>
              <a:t> and name it as</a:t>
            </a:r>
            <a:r>
              <a:rPr lang="en-US" dirty="0"/>
              <a:t> “page1.php”</a:t>
            </a:r>
            <a:r>
              <a:rPr lang="en-US" b="0" dirty="0"/>
              <a:t>:</a:t>
            </a:r>
          </a:p>
          <a:p>
            <a:pPr marL="342900" indent="-342900">
              <a:buFont typeface="Arial" panose="020B0604020202020204" pitchFamily="34" charset="0"/>
              <a:buChar char="•"/>
            </a:pPr>
            <a:endParaRPr lang="en-US" b="0" dirty="0"/>
          </a:p>
          <a:p>
            <a:endParaRPr lang="en-US" dirty="0"/>
          </a:p>
        </p:txBody>
      </p:sp>
      <p:sp>
        <p:nvSpPr>
          <p:cNvPr id="5" name="TextBox 4">
            <a:extLst>
              <a:ext uri="{FF2B5EF4-FFF2-40B4-BE49-F238E27FC236}">
                <a16:creationId xmlns:a16="http://schemas.microsoft.com/office/drawing/2014/main" id="{4EEDFBE8-945F-4B82-8E78-E5AA0BA6177F}"/>
              </a:ext>
            </a:extLst>
          </p:cNvPr>
          <p:cNvSpPr txBox="1"/>
          <p:nvPr/>
        </p:nvSpPr>
        <p:spPr>
          <a:xfrm>
            <a:off x="1033670" y="3939382"/>
            <a:ext cx="10906540" cy="2308324"/>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&lt;!DOCTYPE html&gt;</a:t>
            </a:r>
          </a:p>
          <a:p>
            <a:r>
              <a:rPr lang="en-US" dirty="0">
                <a:latin typeface="Courier New" panose="02070309020205020404" pitchFamily="49" charset="0"/>
                <a:cs typeface="Courier New" panose="02070309020205020404" pitchFamily="49" charset="0"/>
              </a:rPr>
              <a:t>&lt;html&gt;</a:t>
            </a:r>
          </a:p>
          <a:p>
            <a:pPr lvl="1"/>
            <a:r>
              <a:rPr lang="en-US" dirty="0">
                <a:latin typeface="Courier New" panose="02070309020205020404" pitchFamily="49" charset="0"/>
                <a:cs typeface="Courier New" panose="02070309020205020404" pitchFamily="49" charset="0"/>
              </a:rPr>
              <a:t>&lt;body&gt;</a:t>
            </a:r>
          </a:p>
          <a:p>
            <a:pPr lvl="2"/>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	echo "My first PHP script!";</a:t>
            </a:r>
          </a:p>
          <a:p>
            <a:pPr lvl="2"/>
            <a:r>
              <a:rPr lang="en-US" dirty="0">
                <a:latin typeface="Courier New" panose="02070309020205020404" pitchFamily="49" charset="0"/>
                <a:cs typeface="Courier New" panose="02070309020205020404" pitchFamily="49" charset="0"/>
              </a:rPr>
              <a:t>?&gt;</a:t>
            </a:r>
          </a:p>
          <a:p>
            <a:pPr lvl="1"/>
            <a:r>
              <a:rPr lang="en-US" dirty="0">
                <a:latin typeface="Courier New" panose="02070309020205020404" pitchFamily="49" charset="0"/>
                <a:cs typeface="Courier New" panose="02070309020205020404" pitchFamily="49" charset="0"/>
              </a:rPr>
              <a:t>&lt;/body&gt;</a:t>
            </a:r>
          </a:p>
          <a:p>
            <a:r>
              <a:rPr lang="en-US" dirty="0">
                <a:latin typeface="Courier New" panose="02070309020205020404" pitchFamily="49" charset="0"/>
                <a:cs typeface="Courier New" panose="02070309020205020404" pitchFamily="49" charset="0"/>
              </a:rPr>
              <a:t>&lt;/html&gt;</a:t>
            </a:r>
          </a:p>
        </p:txBody>
      </p:sp>
    </p:spTree>
    <p:extLst>
      <p:ext uri="{BB962C8B-B14F-4D97-AF65-F5344CB8AC3E}">
        <p14:creationId xmlns:p14="http://schemas.microsoft.com/office/powerpoint/2010/main" val="364316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727A-F6E8-41E1-9F37-60BE320DB36D}"/>
              </a:ext>
            </a:extLst>
          </p:cNvPr>
          <p:cNvSpPr>
            <a:spLocks noGrp="1"/>
          </p:cNvSpPr>
          <p:nvPr>
            <p:ph type="ctrTitle"/>
          </p:nvPr>
        </p:nvSpPr>
        <p:spPr>
          <a:xfrm>
            <a:off x="609600" y="228601"/>
            <a:ext cx="10363200" cy="6304721"/>
          </a:xfrm>
        </p:spPr>
        <p:txBody>
          <a:bodyPr/>
          <a:lstStyle/>
          <a:p>
            <a:pPr algn="ctr"/>
            <a:r>
              <a:rPr lang="en-US" dirty="0">
                <a:solidFill>
                  <a:schemeClr val="tx2"/>
                </a:solidFill>
              </a:rPr>
              <a:t>Lecture 1</a:t>
            </a:r>
            <a:br>
              <a:rPr lang="en-US" dirty="0">
                <a:solidFill>
                  <a:schemeClr val="tx2"/>
                </a:solidFill>
              </a:rPr>
            </a:br>
            <a:r>
              <a:rPr lang="en-US" sz="3000" dirty="0">
                <a:latin typeface="+mn-lt"/>
              </a:rPr>
              <a:t>What is PHP?</a:t>
            </a:r>
            <a:endParaRPr lang="en-US" sz="3000" dirty="0">
              <a:solidFill>
                <a:schemeClr val="tx2"/>
              </a:solidFill>
              <a:latin typeface="+mn-lt"/>
            </a:endParaRPr>
          </a:p>
        </p:txBody>
      </p:sp>
    </p:spTree>
    <p:extLst>
      <p:ext uri="{BB962C8B-B14F-4D97-AF65-F5344CB8AC3E}">
        <p14:creationId xmlns:p14="http://schemas.microsoft.com/office/powerpoint/2010/main" val="108822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CA7C-A5EB-4CC6-9150-B54ECB00AB95}"/>
              </a:ext>
            </a:extLst>
          </p:cNvPr>
          <p:cNvSpPr>
            <a:spLocks noGrp="1"/>
          </p:cNvSpPr>
          <p:nvPr>
            <p:ph type="title"/>
          </p:nvPr>
        </p:nvSpPr>
        <p:spPr/>
        <p:txBody>
          <a:bodyPr/>
          <a:lstStyle/>
          <a:p>
            <a:r>
              <a:rPr lang="en-US" dirty="0"/>
              <a:t>Run a PHP program in XAMPP Server</a:t>
            </a:r>
            <a:br>
              <a:rPr lang="en-US" dirty="0"/>
            </a:br>
            <a:endParaRPr lang="en-US" dirty="0"/>
          </a:p>
        </p:txBody>
      </p:sp>
      <p:sp>
        <p:nvSpPr>
          <p:cNvPr id="3" name="Content Placeholder 2">
            <a:extLst>
              <a:ext uri="{FF2B5EF4-FFF2-40B4-BE49-F238E27FC236}">
                <a16:creationId xmlns:a16="http://schemas.microsoft.com/office/drawing/2014/main" id="{B403349E-E748-4450-BE0B-1F9BEB83630A}"/>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2"/>
                </a:solidFill>
              </a:rPr>
              <a:t>Step 5: </a:t>
            </a:r>
            <a:r>
              <a:rPr lang="en-US" b="0" dirty="0"/>
              <a:t>Now type the following on browser:</a:t>
            </a:r>
            <a:br>
              <a:rPr lang="en-US" dirty="0"/>
            </a:br>
            <a:r>
              <a:rPr lang="en-US" dirty="0"/>
              <a:t>http://localhost/example/</a:t>
            </a:r>
            <a:br>
              <a:rPr lang="en-US" dirty="0"/>
            </a:br>
            <a:r>
              <a:rPr lang="en-US" b="0" dirty="0"/>
              <a:t>Below screenshot shows </a:t>
            </a:r>
            <a:r>
              <a:rPr lang="en-US" b="0" dirty="0" err="1"/>
              <a:t>php</a:t>
            </a:r>
            <a:r>
              <a:rPr lang="en-US" b="0" dirty="0"/>
              <a:t> files created under folder “example”</a:t>
            </a:r>
            <a:endParaRPr lang="en-US" dirty="0"/>
          </a:p>
        </p:txBody>
      </p:sp>
      <p:pic>
        <p:nvPicPr>
          <p:cNvPr id="4" name="Picture 3">
            <a:extLst>
              <a:ext uri="{FF2B5EF4-FFF2-40B4-BE49-F238E27FC236}">
                <a16:creationId xmlns:a16="http://schemas.microsoft.com/office/drawing/2014/main" id="{4A98829D-3B86-4DFA-95DA-953D62E6B010}"/>
              </a:ext>
            </a:extLst>
          </p:cNvPr>
          <p:cNvPicPr>
            <a:picLocks noChangeAspect="1"/>
          </p:cNvPicPr>
          <p:nvPr/>
        </p:nvPicPr>
        <p:blipFill>
          <a:blip r:embed="rId2"/>
          <a:stretch>
            <a:fillRect/>
          </a:stretch>
        </p:blipFill>
        <p:spPr>
          <a:xfrm>
            <a:off x="1043815" y="2788961"/>
            <a:ext cx="6947246" cy="3906992"/>
          </a:xfrm>
          <a:prstGeom prst="rect">
            <a:avLst/>
          </a:prstGeom>
        </p:spPr>
      </p:pic>
    </p:spTree>
    <p:extLst>
      <p:ext uri="{BB962C8B-B14F-4D97-AF65-F5344CB8AC3E}">
        <p14:creationId xmlns:p14="http://schemas.microsoft.com/office/powerpoint/2010/main" val="1100084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CA7C-A5EB-4CC6-9150-B54ECB00AB95}"/>
              </a:ext>
            </a:extLst>
          </p:cNvPr>
          <p:cNvSpPr>
            <a:spLocks noGrp="1"/>
          </p:cNvSpPr>
          <p:nvPr>
            <p:ph type="title"/>
          </p:nvPr>
        </p:nvSpPr>
        <p:spPr/>
        <p:txBody>
          <a:bodyPr/>
          <a:lstStyle/>
          <a:p>
            <a:r>
              <a:rPr lang="en-US" dirty="0"/>
              <a:t>Run a PHP program in XAMPP Server</a:t>
            </a:r>
            <a:br>
              <a:rPr lang="en-US" dirty="0"/>
            </a:br>
            <a:endParaRPr lang="en-US" dirty="0"/>
          </a:p>
        </p:txBody>
      </p:sp>
      <p:sp>
        <p:nvSpPr>
          <p:cNvPr id="3" name="Content Placeholder 2">
            <a:extLst>
              <a:ext uri="{FF2B5EF4-FFF2-40B4-BE49-F238E27FC236}">
                <a16:creationId xmlns:a16="http://schemas.microsoft.com/office/drawing/2014/main" id="{B403349E-E748-4450-BE0B-1F9BEB83630A}"/>
              </a:ext>
            </a:extLst>
          </p:cNvPr>
          <p:cNvSpPr>
            <a:spLocks noGrp="1"/>
          </p:cNvSpPr>
          <p:nvPr>
            <p:ph idx="1"/>
          </p:nvPr>
        </p:nvSpPr>
        <p:spPr/>
        <p:txBody>
          <a:bodyPr/>
          <a:lstStyle/>
          <a:p>
            <a:pPr marL="342900" indent="-342900">
              <a:buFont typeface="Arial" panose="020B0604020202020204" pitchFamily="34" charset="0"/>
              <a:buChar char="•"/>
            </a:pPr>
            <a:r>
              <a:rPr lang="en-US" dirty="0">
                <a:solidFill>
                  <a:schemeClr val="tx2"/>
                </a:solidFill>
              </a:rPr>
              <a:t>Step 6: </a:t>
            </a:r>
            <a:r>
              <a:rPr lang="en-US" b="0" dirty="0"/>
              <a:t>Click on “</a:t>
            </a:r>
            <a:r>
              <a:rPr lang="en-US" dirty="0"/>
              <a:t>page1.php</a:t>
            </a:r>
            <a:r>
              <a:rPr lang="en-US" b="0" dirty="0"/>
              <a:t>” and it will show the following:</a:t>
            </a:r>
            <a:endParaRPr lang="en-US" dirty="0"/>
          </a:p>
        </p:txBody>
      </p:sp>
      <p:pic>
        <p:nvPicPr>
          <p:cNvPr id="5" name="Picture 4">
            <a:extLst>
              <a:ext uri="{FF2B5EF4-FFF2-40B4-BE49-F238E27FC236}">
                <a16:creationId xmlns:a16="http://schemas.microsoft.com/office/drawing/2014/main" id="{793C9918-3E2B-4D85-9918-D291A5972A13}"/>
              </a:ext>
            </a:extLst>
          </p:cNvPr>
          <p:cNvPicPr>
            <a:picLocks noChangeAspect="1"/>
          </p:cNvPicPr>
          <p:nvPr/>
        </p:nvPicPr>
        <p:blipFill>
          <a:blip r:embed="rId2"/>
          <a:stretch>
            <a:fillRect/>
          </a:stretch>
        </p:blipFill>
        <p:spPr>
          <a:xfrm>
            <a:off x="1022487" y="2231748"/>
            <a:ext cx="6703529" cy="1921394"/>
          </a:xfrm>
          <a:prstGeom prst="rect">
            <a:avLst/>
          </a:prstGeom>
        </p:spPr>
      </p:pic>
    </p:spTree>
    <p:extLst>
      <p:ext uri="{BB962C8B-B14F-4D97-AF65-F5344CB8AC3E}">
        <p14:creationId xmlns:p14="http://schemas.microsoft.com/office/powerpoint/2010/main" val="1625128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8AA1-DBDA-4CDE-83AC-20B9FB77C9ED}"/>
              </a:ext>
            </a:extLst>
          </p:cNvPr>
          <p:cNvSpPr>
            <a:spLocks noGrp="1"/>
          </p:cNvSpPr>
          <p:nvPr>
            <p:ph type="title"/>
          </p:nvPr>
        </p:nvSpPr>
        <p:spPr/>
        <p:txBody>
          <a:bodyPr/>
          <a:lstStyle/>
          <a:p>
            <a:r>
              <a:rPr lang="en-US" dirty="0"/>
              <a:t>Create your website home page</a:t>
            </a:r>
            <a:br>
              <a:rPr lang="en-US" dirty="0"/>
            </a:br>
            <a:endParaRPr lang="en-US" dirty="0"/>
          </a:p>
        </p:txBody>
      </p:sp>
      <p:sp>
        <p:nvSpPr>
          <p:cNvPr id="3" name="Content Placeholder 2">
            <a:extLst>
              <a:ext uri="{FF2B5EF4-FFF2-40B4-BE49-F238E27FC236}">
                <a16:creationId xmlns:a16="http://schemas.microsoft.com/office/drawing/2014/main" id="{74F008C1-F97B-46FC-91AE-0CC01CFDCAF9}"/>
              </a:ext>
            </a:extLst>
          </p:cNvPr>
          <p:cNvSpPr>
            <a:spLocks noGrp="1"/>
          </p:cNvSpPr>
          <p:nvPr>
            <p:ph idx="1"/>
          </p:nvPr>
        </p:nvSpPr>
        <p:spPr/>
        <p:txBody>
          <a:bodyPr/>
          <a:lstStyle/>
          <a:p>
            <a:pPr marL="342900" indent="-342900">
              <a:buFont typeface="Arial" panose="020B0604020202020204" pitchFamily="34" charset="0"/>
              <a:buChar char="•"/>
            </a:pPr>
            <a:r>
              <a:rPr lang="en-US" b="0" dirty="0"/>
              <a:t>Create your home page under the folder </a:t>
            </a:r>
            <a:r>
              <a:rPr lang="en-US" dirty="0"/>
              <a:t>“example”</a:t>
            </a:r>
            <a:r>
              <a:rPr lang="en-US" b="0" dirty="0"/>
              <a:t> and name it as</a:t>
            </a:r>
            <a:r>
              <a:rPr lang="en-US" dirty="0"/>
              <a:t> “</a:t>
            </a:r>
            <a:r>
              <a:rPr lang="en-US" dirty="0" err="1"/>
              <a:t>index.php</a:t>
            </a:r>
            <a:r>
              <a:rPr lang="en-US" dirty="0"/>
              <a:t>” </a:t>
            </a:r>
            <a:r>
              <a:rPr lang="en-US" b="0" dirty="0"/>
              <a:t>or</a:t>
            </a:r>
            <a:r>
              <a:rPr lang="en-US" dirty="0"/>
              <a:t> “</a:t>
            </a:r>
            <a:r>
              <a:rPr lang="en-US" dirty="0" err="1"/>
              <a:t>default.php</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Now type the following on browser:</a:t>
            </a:r>
            <a:br>
              <a:rPr lang="en-US" dirty="0"/>
            </a:br>
            <a:r>
              <a:rPr lang="en-US" dirty="0"/>
              <a:t>http://localhost/example/</a:t>
            </a:r>
            <a:br>
              <a:rPr lang="en-US" dirty="0"/>
            </a:br>
            <a:r>
              <a:rPr lang="en-US" b="0" dirty="0"/>
              <a:t>Below screenshot shows the home page for your website:</a:t>
            </a:r>
            <a:endParaRPr lang="en-US"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endParaRPr lang="en-US" dirty="0"/>
          </a:p>
        </p:txBody>
      </p:sp>
      <p:pic>
        <p:nvPicPr>
          <p:cNvPr id="4" name="Picture 3">
            <a:extLst>
              <a:ext uri="{FF2B5EF4-FFF2-40B4-BE49-F238E27FC236}">
                <a16:creationId xmlns:a16="http://schemas.microsoft.com/office/drawing/2014/main" id="{ED3D76D8-249F-4A8C-B4F8-CAA367635B9F}"/>
              </a:ext>
            </a:extLst>
          </p:cNvPr>
          <p:cNvPicPr>
            <a:picLocks noChangeAspect="1"/>
          </p:cNvPicPr>
          <p:nvPr/>
        </p:nvPicPr>
        <p:blipFill>
          <a:blip r:embed="rId2"/>
          <a:stretch>
            <a:fillRect/>
          </a:stretch>
        </p:blipFill>
        <p:spPr>
          <a:xfrm>
            <a:off x="1046922" y="5649072"/>
            <a:ext cx="3710608" cy="1147458"/>
          </a:xfrm>
          <a:prstGeom prst="rect">
            <a:avLst/>
          </a:prstGeom>
        </p:spPr>
      </p:pic>
      <p:sp>
        <p:nvSpPr>
          <p:cNvPr id="5" name="TextBox 4">
            <a:extLst>
              <a:ext uri="{FF2B5EF4-FFF2-40B4-BE49-F238E27FC236}">
                <a16:creationId xmlns:a16="http://schemas.microsoft.com/office/drawing/2014/main" id="{323944C9-71F3-4A26-BA68-35865AC23EAF}"/>
              </a:ext>
            </a:extLst>
          </p:cNvPr>
          <p:cNvSpPr txBox="1"/>
          <p:nvPr/>
        </p:nvSpPr>
        <p:spPr>
          <a:xfrm>
            <a:off x="1046922" y="2464718"/>
            <a:ext cx="10906540" cy="2308324"/>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&lt;!DOCTYPE html&gt;</a:t>
            </a:r>
          </a:p>
          <a:p>
            <a:r>
              <a:rPr lang="en-US" dirty="0">
                <a:latin typeface="Courier New" panose="02070309020205020404" pitchFamily="49" charset="0"/>
                <a:cs typeface="Courier New" panose="02070309020205020404" pitchFamily="49" charset="0"/>
              </a:rPr>
              <a:t>&lt;html&gt;</a:t>
            </a:r>
          </a:p>
          <a:p>
            <a:pPr lvl="1"/>
            <a:r>
              <a:rPr lang="en-US" dirty="0">
                <a:latin typeface="Courier New" panose="02070309020205020404" pitchFamily="49" charset="0"/>
                <a:cs typeface="Courier New" panose="02070309020205020404" pitchFamily="49" charset="0"/>
              </a:rPr>
              <a:t>&lt;body&gt;</a:t>
            </a:r>
          </a:p>
          <a:p>
            <a:pPr lvl="2"/>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	echo “index or default page";</a:t>
            </a:r>
          </a:p>
          <a:p>
            <a:pPr lvl="2"/>
            <a:r>
              <a:rPr lang="en-US" dirty="0">
                <a:latin typeface="Courier New" panose="02070309020205020404" pitchFamily="49" charset="0"/>
                <a:cs typeface="Courier New" panose="02070309020205020404" pitchFamily="49" charset="0"/>
              </a:rPr>
              <a:t>?&gt;</a:t>
            </a:r>
          </a:p>
          <a:p>
            <a:pPr lvl="1"/>
            <a:r>
              <a:rPr lang="en-US" dirty="0">
                <a:latin typeface="Courier New" panose="02070309020205020404" pitchFamily="49" charset="0"/>
                <a:cs typeface="Courier New" panose="02070309020205020404" pitchFamily="49" charset="0"/>
              </a:rPr>
              <a:t>&lt;/body&gt;</a:t>
            </a:r>
          </a:p>
          <a:p>
            <a:r>
              <a:rPr lang="en-US" dirty="0">
                <a:latin typeface="Courier New" panose="02070309020205020404" pitchFamily="49" charset="0"/>
                <a:cs typeface="Courier New" panose="02070309020205020404" pitchFamily="49" charset="0"/>
              </a:rPr>
              <a:t>&lt;/html&gt;</a:t>
            </a:r>
          </a:p>
        </p:txBody>
      </p:sp>
    </p:spTree>
    <p:extLst>
      <p:ext uri="{BB962C8B-B14F-4D97-AF65-F5344CB8AC3E}">
        <p14:creationId xmlns:p14="http://schemas.microsoft.com/office/powerpoint/2010/main" val="181458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727A-F6E8-41E1-9F37-60BE320DB36D}"/>
              </a:ext>
            </a:extLst>
          </p:cNvPr>
          <p:cNvSpPr>
            <a:spLocks noGrp="1"/>
          </p:cNvSpPr>
          <p:nvPr>
            <p:ph type="ctrTitle"/>
          </p:nvPr>
        </p:nvSpPr>
        <p:spPr>
          <a:xfrm>
            <a:off x="609600" y="228601"/>
            <a:ext cx="10363200" cy="6304721"/>
          </a:xfrm>
        </p:spPr>
        <p:txBody>
          <a:bodyPr/>
          <a:lstStyle/>
          <a:p>
            <a:pPr algn="ctr"/>
            <a:r>
              <a:rPr lang="en-US" dirty="0">
                <a:solidFill>
                  <a:schemeClr val="tx2"/>
                </a:solidFill>
              </a:rPr>
              <a:t>Lecture 2</a:t>
            </a:r>
            <a:br>
              <a:rPr lang="en-US" dirty="0">
                <a:solidFill>
                  <a:schemeClr val="tx2"/>
                </a:solidFill>
              </a:rPr>
            </a:br>
            <a:r>
              <a:rPr lang="en-US" sz="3000" dirty="0">
                <a:latin typeface="+mn-lt"/>
              </a:rPr>
              <a:t>PHP basics (1)</a:t>
            </a:r>
            <a:endParaRPr lang="en-US" sz="3000" dirty="0">
              <a:solidFill>
                <a:schemeClr val="tx2"/>
              </a:solidFill>
              <a:latin typeface="+mn-lt"/>
            </a:endParaRPr>
          </a:p>
        </p:txBody>
      </p:sp>
    </p:spTree>
    <p:extLst>
      <p:ext uri="{BB962C8B-B14F-4D97-AF65-F5344CB8AC3E}">
        <p14:creationId xmlns:p14="http://schemas.microsoft.com/office/powerpoint/2010/main" val="3259741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70F3-63CB-4B4C-A573-F5CB38D6084D}"/>
              </a:ext>
            </a:extLst>
          </p:cNvPr>
          <p:cNvSpPr>
            <a:spLocks noGrp="1"/>
          </p:cNvSpPr>
          <p:nvPr>
            <p:ph type="title"/>
          </p:nvPr>
        </p:nvSpPr>
        <p:spPr/>
        <p:txBody>
          <a:bodyPr/>
          <a:lstStyle/>
          <a:p>
            <a:r>
              <a:rPr lang="en-US" dirty="0"/>
              <a:t>Basic PHP Syntax</a:t>
            </a:r>
            <a:br>
              <a:rPr lang="en-US" dirty="0"/>
            </a:br>
            <a:endParaRPr lang="en-US" dirty="0"/>
          </a:p>
        </p:txBody>
      </p:sp>
      <p:sp>
        <p:nvSpPr>
          <p:cNvPr id="3" name="Content Placeholder 2">
            <a:extLst>
              <a:ext uri="{FF2B5EF4-FFF2-40B4-BE49-F238E27FC236}">
                <a16:creationId xmlns:a16="http://schemas.microsoft.com/office/drawing/2014/main" id="{A181A6C6-ED8F-4E8F-8874-F16E2A4AFF68}"/>
              </a:ext>
            </a:extLst>
          </p:cNvPr>
          <p:cNvSpPr>
            <a:spLocks noGrp="1"/>
          </p:cNvSpPr>
          <p:nvPr>
            <p:ph idx="1"/>
          </p:nvPr>
        </p:nvSpPr>
        <p:spPr/>
        <p:txBody>
          <a:bodyPr/>
          <a:lstStyle/>
          <a:p>
            <a:pPr marL="342900" indent="-342900">
              <a:buFont typeface="Arial" panose="020B0604020202020204" pitchFamily="34" charset="0"/>
              <a:buChar char="•"/>
            </a:pPr>
            <a:r>
              <a:rPr lang="en-US" b="0" dirty="0"/>
              <a:t>A PHP script can be placed anywhere in the document.</a:t>
            </a:r>
          </a:p>
          <a:p>
            <a:pPr marL="342900" indent="-342900">
              <a:buFont typeface="Arial" panose="020B0604020202020204" pitchFamily="34" charset="0"/>
              <a:buChar char="•"/>
            </a:pPr>
            <a:r>
              <a:rPr lang="en-US" b="0" dirty="0"/>
              <a:t>A PHP script starts with </a:t>
            </a:r>
            <a:r>
              <a:rPr lang="en-US" dirty="0"/>
              <a:t>&lt;?</a:t>
            </a:r>
            <a:r>
              <a:rPr lang="en-US" dirty="0" err="1"/>
              <a:t>php</a:t>
            </a:r>
            <a:r>
              <a:rPr lang="en-US" b="0" dirty="0"/>
              <a:t> and ends with </a:t>
            </a:r>
            <a:r>
              <a:rPr lang="en-US" dirty="0"/>
              <a:t>?&gt;</a:t>
            </a:r>
            <a:r>
              <a:rPr lang="en-US" b="0" dirty="0"/>
              <a:t>:</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The default file extension for PHP files is ".</a:t>
            </a:r>
            <a:r>
              <a:rPr lang="en-US" b="0" dirty="0" err="1"/>
              <a:t>php</a:t>
            </a:r>
            <a:r>
              <a:rPr lang="en-US" b="0" dirty="0"/>
              <a:t>".</a:t>
            </a:r>
          </a:p>
          <a:p>
            <a:pPr marL="342900" indent="-342900">
              <a:buFont typeface="Arial" panose="020B0604020202020204" pitchFamily="34" charset="0"/>
              <a:buChar char="•"/>
            </a:pPr>
            <a:r>
              <a:rPr lang="en-US" b="0" dirty="0"/>
              <a:t>A PHP file normally contains HTML tags, and some PHP scripting code.</a:t>
            </a:r>
          </a:p>
          <a:p>
            <a:endParaRPr lang="en-US" b="0" dirty="0"/>
          </a:p>
          <a:p>
            <a:endParaRPr lang="en-US" dirty="0"/>
          </a:p>
        </p:txBody>
      </p:sp>
      <p:sp>
        <p:nvSpPr>
          <p:cNvPr id="4" name="TextBox 3">
            <a:extLst>
              <a:ext uri="{FF2B5EF4-FFF2-40B4-BE49-F238E27FC236}">
                <a16:creationId xmlns:a16="http://schemas.microsoft.com/office/drawing/2014/main" id="{DF0442D0-12DE-42D5-8782-47F72C44CFB1}"/>
              </a:ext>
            </a:extLst>
          </p:cNvPr>
          <p:cNvSpPr txBox="1"/>
          <p:nvPr/>
        </p:nvSpPr>
        <p:spPr>
          <a:xfrm>
            <a:off x="1060177" y="2640501"/>
            <a:ext cx="10760766" cy="923330"/>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 PHP code goes here</a:t>
            </a:r>
          </a:p>
          <a:p>
            <a:r>
              <a:rPr lang="en-US"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2979093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70F3-63CB-4B4C-A573-F5CB38D6084D}"/>
              </a:ext>
            </a:extLst>
          </p:cNvPr>
          <p:cNvSpPr>
            <a:spLocks noGrp="1"/>
          </p:cNvSpPr>
          <p:nvPr>
            <p:ph type="title"/>
          </p:nvPr>
        </p:nvSpPr>
        <p:spPr/>
        <p:txBody>
          <a:bodyPr/>
          <a:lstStyle/>
          <a:p>
            <a:r>
              <a:rPr lang="en-US" dirty="0"/>
              <a:t>Basic PHP Syntax</a:t>
            </a:r>
            <a:br>
              <a:rPr lang="en-US" dirty="0"/>
            </a:br>
            <a:endParaRPr lang="en-US" dirty="0"/>
          </a:p>
        </p:txBody>
      </p:sp>
      <p:sp>
        <p:nvSpPr>
          <p:cNvPr id="3" name="Content Placeholder 2">
            <a:extLst>
              <a:ext uri="{FF2B5EF4-FFF2-40B4-BE49-F238E27FC236}">
                <a16:creationId xmlns:a16="http://schemas.microsoft.com/office/drawing/2014/main" id="{A181A6C6-ED8F-4E8F-8874-F16E2A4AFF68}"/>
              </a:ext>
            </a:extLst>
          </p:cNvPr>
          <p:cNvSpPr>
            <a:spLocks noGrp="1"/>
          </p:cNvSpPr>
          <p:nvPr>
            <p:ph idx="1"/>
          </p:nvPr>
        </p:nvSpPr>
        <p:spPr/>
        <p:txBody>
          <a:bodyPr/>
          <a:lstStyle/>
          <a:p>
            <a:pPr marL="342900" indent="-342900">
              <a:buFont typeface="Arial" panose="020B0604020202020204" pitchFamily="34" charset="0"/>
              <a:buChar char="•"/>
            </a:pPr>
            <a:r>
              <a:rPr lang="en-US" b="0" dirty="0"/>
              <a:t>Below, we have an example of a simple PHP file, with a PHP script that uses a built-in PHP function "echo" to output the text "Hello World!" on a web page:</a:t>
            </a:r>
          </a:p>
        </p:txBody>
      </p:sp>
      <p:sp>
        <p:nvSpPr>
          <p:cNvPr id="4" name="TextBox 3">
            <a:extLst>
              <a:ext uri="{FF2B5EF4-FFF2-40B4-BE49-F238E27FC236}">
                <a16:creationId xmlns:a16="http://schemas.microsoft.com/office/drawing/2014/main" id="{DF0442D0-12DE-42D5-8782-47F72C44CFB1}"/>
              </a:ext>
            </a:extLst>
          </p:cNvPr>
          <p:cNvSpPr txBox="1"/>
          <p:nvPr/>
        </p:nvSpPr>
        <p:spPr>
          <a:xfrm>
            <a:off x="1060177" y="2494729"/>
            <a:ext cx="10760766" cy="3416320"/>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&lt;!DOCTYPE html&gt;</a:t>
            </a:r>
          </a:p>
          <a:p>
            <a:r>
              <a:rPr lang="en-US" dirty="0">
                <a:latin typeface="Courier New" panose="02070309020205020404" pitchFamily="49" charset="0"/>
                <a:cs typeface="Courier New" panose="02070309020205020404" pitchFamily="49" charset="0"/>
              </a:rPr>
              <a:t>&lt;html&gt;</a:t>
            </a:r>
          </a:p>
          <a:p>
            <a:pPr lvl="1"/>
            <a:r>
              <a:rPr lang="en-US" dirty="0">
                <a:latin typeface="Courier New" panose="02070309020205020404" pitchFamily="49" charset="0"/>
                <a:cs typeface="Courier New" panose="02070309020205020404" pitchFamily="49" charset="0"/>
              </a:rPr>
              <a:t>&lt;body&gt;</a:t>
            </a:r>
          </a:p>
          <a:p>
            <a:pPr lvl="1"/>
            <a:endParaRPr lang="en-US"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&lt;h1&gt;My first PHP page&lt;/h1&gt;</a:t>
            </a:r>
          </a:p>
          <a:p>
            <a:pPr lvl="2"/>
            <a:endParaRPr lang="en-US"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3"/>
            <a:r>
              <a:rPr lang="en-US" dirty="0">
                <a:latin typeface="Courier New" panose="02070309020205020404" pitchFamily="49" charset="0"/>
                <a:cs typeface="Courier New" panose="02070309020205020404" pitchFamily="49" charset="0"/>
              </a:rPr>
              <a:t>echo "Hello World!";</a:t>
            </a:r>
          </a:p>
          <a:p>
            <a:pPr lvl="2"/>
            <a:r>
              <a:rPr lang="en-US" dirty="0">
                <a:latin typeface="Courier New" panose="02070309020205020404" pitchFamily="49" charset="0"/>
                <a:cs typeface="Courier New" panose="02070309020205020404" pitchFamily="49" charset="0"/>
              </a:rPr>
              <a:t>?&gt;</a:t>
            </a:r>
          </a:p>
          <a:p>
            <a:pPr lvl="1"/>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&lt;/body&gt;</a:t>
            </a:r>
          </a:p>
          <a:p>
            <a:r>
              <a:rPr lang="en-US" dirty="0">
                <a:latin typeface="Courier New" panose="02070309020205020404" pitchFamily="49" charset="0"/>
                <a:cs typeface="Courier New" panose="02070309020205020404" pitchFamily="49" charset="0"/>
              </a:rPr>
              <a:t>&lt;/html&gt;</a:t>
            </a:r>
          </a:p>
        </p:txBody>
      </p:sp>
    </p:spTree>
    <p:extLst>
      <p:ext uri="{BB962C8B-B14F-4D97-AF65-F5344CB8AC3E}">
        <p14:creationId xmlns:p14="http://schemas.microsoft.com/office/powerpoint/2010/main" val="542374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D495-E60F-4185-B4FC-CA7035970002}"/>
              </a:ext>
            </a:extLst>
          </p:cNvPr>
          <p:cNvSpPr>
            <a:spLocks noGrp="1"/>
          </p:cNvSpPr>
          <p:nvPr>
            <p:ph type="title"/>
          </p:nvPr>
        </p:nvSpPr>
        <p:spPr/>
        <p:txBody>
          <a:bodyPr/>
          <a:lstStyle/>
          <a:p>
            <a:r>
              <a:rPr lang="en-US" dirty="0"/>
              <a:t>Comments in PHP</a:t>
            </a:r>
            <a:br>
              <a:rPr lang="en-US" dirty="0"/>
            </a:br>
            <a:endParaRPr lang="en-US" dirty="0"/>
          </a:p>
        </p:txBody>
      </p:sp>
      <p:sp>
        <p:nvSpPr>
          <p:cNvPr id="3" name="Content Placeholder 2">
            <a:extLst>
              <a:ext uri="{FF2B5EF4-FFF2-40B4-BE49-F238E27FC236}">
                <a16:creationId xmlns:a16="http://schemas.microsoft.com/office/drawing/2014/main" id="{05499261-CBBE-43E4-8595-195312E5D747}"/>
              </a:ext>
            </a:extLst>
          </p:cNvPr>
          <p:cNvSpPr>
            <a:spLocks noGrp="1"/>
          </p:cNvSpPr>
          <p:nvPr>
            <p:ph idx="1"/>
          </p:nvPr>
        </p:nvSpPr>
        <p:spPr/>
        <p:txBody>
          <a:bodyPr/>
          <a:lstStyle/>
          <a:p>
            <a:pPr marL="342900" indent="-342900">
              <a:buFont typeface="Arial" panose="020B0604020202020204" pitchFamily="34" charset="0"/>
              <a:buChar char="•"/>
            </a:pPr>
            <a:r>
              <a:rPr lang="en-US" b="0" dirty="0"/>
              <a:t>A comment in PHP code is a line that is not read/executed as part of the program. Its only purpose is to be read by someone who is looking at the code.</a:t>
            </a:r>
          </a:p>
          <a:p>
            <a:pPr marL="342900" indent="-342900">
              <a:buFont typeface="Arial" panose="020B0604020202020204" pitchFamily="34" charset="0"/>
              <a:buChar char="•"/>
            </a:pPr>
            <a:r>
              <a:rPr lang="en-US" b="0" dirty="0"/>
              <a:t>PHP supports several ways of commenting:</a:t>
            </a:r>
            <a:endParaRPr lang="en-US" dirty="0"/>
          </a:p>
        </p:txBody>
      </p:sp>
      <p:sp>
        <p:nvSpPr>
          <p:cNvPr id="4" name="TextBox 3">
            <a:extLst>
              <a:ext uri="{FF2B5EF4-FFF2-40B4-BE49-F238E27FC236}">
                <a16:creationId xmlns:a16="http://schemas.microsoft.com/office/drawing/2014/main" id="{2868013A-B48D-4DDE-B696-C7197F75D9C0}"/>
              </a:ext>
            </a:extLst>
          </p:cNvPr>
          <p:cNvSpPr txBox="1"/>
          <p:nvPr/>
        </p:nvSpPr>
        <p:spPr>
          <a:xfrm>
            <a:off x="1060177" y="2905546"/>
            <a:ext cx="10760766" cy="3970318"/>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 This is a single-line comment</a:t>
            </a:r>
          </a:p>
          <a:p>
            <a:pPr lvl="1"/>
            <a:r>
              <a:rPr lang="en-US" dirty="0">
                <a:latin typeface="Courier New" panose="02070309020205020404" pitchFamily="49" charset="0"/>
                <a:cs typeface="Courier New" panose="02070309020205020404" pitchFamily="49" charset="0"/>
              </a:rPr>
              <a:t># This is also a single-line comment</a:t>
            </a:r>
          </a:p>
          <a:p>
            <a:pPr lvl="1"/>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a:t>
            </a:r>
          </a:p>
          <a:p>
            <a:pPr lvl="1"/>
            <a:r>
              <a:rPr lang="en-US" dirty="0">
                <a:latin typeface="Courier New" panose="02070309020205020404" pitchFamily="49" charset="0"/>
                <a:cs typeface="Courier New" panose="02070309020205020404" pitchFamily="49" charset="0"/>
              </a:rPr>
              <a:t>This is a multiple-lines comment block</a:t>
            </a:r>
          </a:p>
          <a:p>
            <a:pPr lvl="1"/>
            <a:r>
              <a:rPr lang="en-US" dirty="0">
                <a:latin typeface="Courier New" panose="02070309020205020404" pitchFamily="49" charset="0"/>
                <a:cs typeface="Courier New" panose="02070309020205020404" pitchFamily="49" charset="0"/>
              </a:rPr>
              <a:t>that spans over multiple</a:t>
            </a:r>
          </a:p>
          <a:p>
            <a:pPr lvl="1"/>
            <a:r>
              <a:rPr lang="en-US" dirty="0">
                <a:latin typeface="Courier New" panose="02070309020205020404" pitchFamily="49" charset="0"/>
                <a:cs typeface="Courier New" panose="02070309020205020404" pitchFamily="49" charset="0"/>
              </a:rPr>
              <a:t>lines</a:t>
            </a:r>
          </a:p>
          <a:p>
            <a:pPr lvl="1"/>
            <a:r>
              <a:rPr lang="en-US" dirty="0">
                <a:latin typeface="Courier New" panose="02070309020205020404" pitchFamily="49" charset="0"/>
                <a:cs typeface="Courier New" panose="02070309020205020404" pitchFamily="49" charset="0"/>
              </a:rPr>
              <a:t>*/</a:t>
            </a:r>
          </a:p>
          <a:p>
            <a:pPr lvl="1"/>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 You can also use comments to leave out parts of a code line</a:t>
            </a:r>
          </a:p>
          <a:p>
            <a:pPr lvl="1"/>
            <a:r>
              <a:rPr lang="en-US" dirty="0">
                <a:latin typeface="Courier New" panose="02070309020205020404" pitchFamily="49" charset="0"/>
                <a:cs typeface="Courier New" panose="02070309020205020404" pitchFamily="49" charset="0"/>
              </a:rPr>
              <a:t>$x = 5 /* + 15 */ + 5;</a:t>
            </a:r>
          </a:p>
          <a:p>
            <a:pPr lvl="1"/>
            <a:r>
              <a:rPr lang="en-US" dirty="0">
                <a:latin typeface="Courier New" panose="02070309020205020404" pitchFamily="49" charset="0"/>
                <a:cs typeface="Courier New" panose="02070309020205020404" pitchFamily="49" charset="0"/>
              </a:rPr>
              <a:t>echo $x;</a:t>
            </a:r>
          </a:p>
          <a:p>
            <a:r>
              <a:rPr lang="en-US"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129165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372C-8350-4F3B-9109-9640AD481EF4}"/>
              </a:ext>
            </a:extLst>
          </p:cNvPr>
          <p:cNvSpPr>
            <a:spLocks noGrp="1"/>
          </p:cNvSpPr>
          <p:nvPr>
            <p:ph type="title"/>
          </p:nvPr>
        </p:nvSpPr>
        <p:spPr/>
        <p:txBody>
          <a:bodyPr/>
          <a:lstStyle/>
          <a:p>
            <a:r>
              <a:rPr lang="en-US" dirty="0"/>
              <a:t>PHP Case Sensitivity</a:t>
            </a:r>
            <a:br>
              <a:rPr lang="en-US" dirty="0"/>
            </a:br>
            <a:endParaRPr lang="en-US" dirty="0"/>
          </a:p>
        </p:txBody>
      </p:sp>
      <p:sp>
        <p:nvSpPr>
          <p:cNvPr id="3" name="Content Placeholder 2">
            <a:extLst>
              <a:ext uri="{FF2B5EF4-FFF2-40B4-BE49-F238E27FC236}">
                <a16:creationId xmlns:a16="http://schemas.microsoft.com/office/drawing/2014/main" id="{0F37273D-B161-4870-8D54-E42FD26B01A8}"/>
              </a:ext>
            </a:extLst>
          </p:cNvPr>
          <p:cNvSpPr>
            <a:spLocks noGrp="1"/>
          </p:cNvSpPr>
          <p:nvPr>
            <p:ph idx="1"/>
          </p:nvPr>
        </p:nvSpPr>
        <p:spPr/>
        <p:txBody>
          <a:bodyPr/>
          <a:lstStyle/>
          <a:p>
            <a:pPr marL="342900" indent="-342900">
              <a:buFont typeface="Arial" panose="020B0604020202020204" pitchFamily="34" charset="0"/>
              <a:buChar char="•"/>
            </a:pPr>
            <a:r>
              <a:rPr lang="en-US" b="0" dirty="0"/>
              <a:t>In PHP, all keywords (e.g. if, else, while, echo, etc.), classes, functions, and user-defined functions are NOT case-sensitive. In the example below, all three echo statements below are legal (and equal):</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However; all variable names are case-sensitive. In the example below, only the first statement will display the value of the $color variable (this is because $color, $COLOR, and $</a:t>
            </a:r>
            <a:r>
              <a:rPr lang="en-US" b="0" dirty="0" err="1"/>
              <a:t>coLOR</a:t>
            </a:r>
            <a:r>
              <a:rPr lang="en-US" b="0" dirty="0"/>
              <a:t> are treated as three different variables):</a:t>
            </a:r>
          </a:p>
          <a:p>
            <a:pPr marL="342900" indent="-342900">
              <a:buFont typeface="Arial" panose="020B0604020202020204" pitchFamily="34" charset="0"/>
              <a:buChar char="•"/>
            </a:pPr>
            <a:endParaRPr lang="en-US" b="0" dirty="0"/>
          </a:p>
          <a:p>
            <a:endParaRPr lang="en-US" dirty="0"/>
          </a:p>
        </p:txBody>
      </p:sp>
      <p:sp>
        <p:nvSpPr>
          <p:cNvPr id="4" name="TextBox 3">
            <a:extLst>
              <a:ext uri="{FF2B5EF4-FFF2-40B4-BE49-F238E27FC236}">
                <a16:creationId xmlns:a16="http://schemas.microsoft.com/office/drawing/2014/main" id="{3CFCD2F0-EB4B-43F2-854E-4C948112B697}"/>
              </a:ext>
            </a:extLst>
          </p:cNvPr>
          <p:cNvSpPr txBox="1"/>
          <p:nvPr/>
        </p:nvSpPr>
        <p:spPr>
          <a:xfrm>
            <a:off x="1060177" y="2706766"/>
            <a:ext cx="10760766" cy="1477328"/>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ECHO "Hello World!&lt;</a:t>
            </a:r>
            <a:r>
              <a:rPr lang="en-US" dirty="0" err="1">
                <a:latin typeface="Courier New" panose="02070309020205020404" pitchFamily="49" charset="0"/>
                <a:cs typeface="Courier New" panose="02070309020205020404" pitchFamily="49" charset="0"/>
              </a:rPr>
              <a:t>br</a:t>
            </a:r>
            <a:r>
              <a:rPr lang="en-US" dirty="0">
                <a:latin typeface="Courier New" panose="02070309020205020404" pitchFamily="49" charset="0"/>
                <a:cs typeface="Courier New" panose="02070309020205020404" pitchFamily="49" charset="0"/>
              </a:rPr>
              <a:t>&gt;";</a:t>
            </a:r>
          </a:p>
          <a:p>
            <a:pPr lvl="1"/>
            <a:r>
              <a:rPr lang="en-US" dirty="0">
                <a:latin typeface="Courier New" panose="02070309020205020404" pitchFamily="49" charset="0"/>
                <a:cs typeface="Courier New" panose="02070309020205020404" pitchFamily="49" charset="0"/>
              </a:rPr>
              <a:t>echo "Hello World!&lt;</a:t>
            </a:r>
            <a:r>
              <a:rPr lang="en-US" dirty="0" err="1">
                <a:latin typeface="Courier New" panose="02070309020205020404" pitchFamily="49" charset="0"/>
                <a:cs typeface="Courier New" panose="02070309020205020404" pitchFamily="49" charset="0"/>
              </a:rPr>
              <a:t>br</a:t>
            </a:r>
            <a:r>
              <a:rPr lang="en-US" dirty="0">
                <a:latin typeface="Courier New" panose="02070309020205020404" pitchFamily="49" charset="0"/>
                <a:cs typeface="Courier New" panose="02070309020205020404" pitchFamily="49" charset="0"/>
              </a:rPr>
              <a:t>&gt;";</a:t>
            </a:r>
          </a:p>
          <a:p>
            <a:pPr lvl="1"/>
            <a:r>
              <a:rPr lang="en-US" dirty="0" err="1">
                <a:latin typeface="Courier New" panose="02070309020205020404" pitchFamily="49" charset="0"/>
                <a:cs typeface="Courier New" panose="02070309020205020404" pitchFamily="49" charset="0"/>
              </a:rPr>
              <a:t>EcHo</a:t>
            </a:r>
            <a:r>
              <a:rPr lang="en-US" dirty="0">
                <a:latin typeface="Courier New" panose="02070309020205020404" pitchFamily="49" charset="0"/>
                <a:cs typeface="Courier New" panose="02070309020205020404" pitchFamily="49" charset="0"/>
              </a:rPr>
              <a:t> "Hello World!&lt;</a:t>
            </a:r>
            <a:r>
              <a:rPr lang="en-US" dirty="0" err="1">
                <a:latin typeface="Courier New" panose="02070309020205020404" pitchFamily="49" charset="0"/>
                <a:cs typeface="Courier New" panose="02070309020205020404" pitchFamily="49" charset="0"/>
              </a:rPr>
              <a:t>br</a:t>
            </a:r>
            <a:r>
              <a:rPr lang="en-US" dirty="0">
                <a:latin typeface="Courier New" panose="02070309020205020404" pitchFamily="49" charset="0"/>
                <a:cs typeface="Courier New" panose="02070309020205020404" pitchFamily="49" charset="0"/>
              </a:rPr>
              <a:t>&gt;";</a:t>
            </a:r>
          </a:p>
          <a:p>
            <a:r>
              <a:rPr lang="en-US" dirty="0">
                <a:latin typeface="Courier New" panose="02070309020205020404" pitchFamily="49" charset="0"/>
                <a:cs typeface="Courier New" panose="02070309020205020404" pitchFamily="49" charset="0"/>
              </a:rPr>
              <a:t>?&gt;</a:t>
            </a:r>
          </a:p>
        </p:txBody>
      </p:sp>
      <p:sp>
        <p:nvSpPr>
          <p:cNvPr id="5" name="TextBox 4">
            <a:extLst>
              <a:ext uri="{FF2B5EF4-FFF2-40B4-BE49-F238E27FC236}">
                <a16:creationId xmlns:a16="http://schemas.microsoft.com/office/drawing/2014/main" id="{9A7D3A63-DA10-45D7-BE4A-02462972F486}"/>
              </a:ext>
            </a:extLst>
          </p:cNvPr>
          <p:cNvSpPr txBox="1"/>
          <p:nvPr/>
        </p:nvSpPr>
        <p:spPr>
          <a:xfrm>
            <a:off x="1060177" y="5099422"/>
            <a:ext cx="10760766" cy="1754326"/>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$color = "red";</a:t>
            </a:r>
          </a:p>
          <a:p>
            <a:pPr lvl="1"/>
            <a:r>
              <a:rPr lang="en-US" dirty="0">
                <a:latin typeface="Courier New" panose="02070309020205020404" pitchFamily="49" charset="0"/>
                <a:cs typeface="Courier New" panose="02070309020205020404" pitchFamily="49" charset="0"/>
              </a:rPr>
              <a:t>echo "My car is " . $color . "&lt;</a:t>
            </a:r>
            <a:r>
              <a:rPr lang="en-US" dirty="0" err="1">
                <a:latin typeface="Courier New" panose="02070309020205020404" pitchFamily="49" charset="0"/>
                <a:cs typeface="Courier New" panose="02070309020205020404" pitchFamily="49" charset="0"/>
              </a:rPr>
              <a:t>br</a:t>
            </a:r>
            <a:r>
              <a:rPr lang="en-US" dirty="0">
                <a:latin typeface="Courier New" panose="02070309020205020404" pitchFamily="49" charset="0"/>
                <a:cs typeface="Courier New" panose="02070309020205020404" pitchFamily="49" charset="0"/>
              </a:rPr>
              <a:t>&gt;";</a:t>
            </a:r>
          </a:p>
          <a:p>
            <a:pPr lvl="1"/>
            <a:r>
              <a:rPr lang="en-US" dirty="0">
                <a:latin typeface="Courier New" panose="02070309020205020404" pitchFamily="49" charset="0"/>
                <a:cs typeface="Courier New" panose="02070309020205020404" pitchFamily="49" charset="0"/>
              </a:rPr>
              <a:t>echo "My house is " . $COLOR . "&lt;</a:t>
            </a:r>
            <a:r>
              <a:rPr lang="en-US" dirty="0" err="1">
                <a:latin typeface="Courier New" panose="02070309020205020404" pitchFamily="49" charset="0"/>
                <a:cs typeface="Courier New" panose="02070309020205020404" pitchFamily="49" charset="0"/>
              </a:rPr>
              <a:t>br</a:t>
            </a:r>
            <a:r>
              <a:rPr lang="en-US" dirty="0">
                <a:latin typeface="Courier New" panose="02070309020205020404" pitchFamily="49" charset="0"/>
                <a:cs typeface="Courier New" panose="02070309020205020404" pitchFamily="49" charset="0"/>
              </a:rPr>
              <a:t>&gt;";</a:t>
            </a:r>
          </a:p>
          <a:p>
            <a:pPr lvl="1"/>
            <a:r>
              <a:rPr lang="en-US" dirty="0">
                <a:latin typeface="Courier New" panose="02070309020205020404" pitchFamily="49" charset="0"/>
                <a:cs typeface="Courier New" panose="02070309020205020404" pitchFamily="49" charset="0"/>
              </a:rPr>
              <a:t>echo "My boat is " . $</a:t>
            </a:r>
            <a:r>
              <a:rPr lang="en-US" dirty="0" err="1">
                <a:latin typeface="Courier New" panose="02070309020205020404" pitchFamily="49" charset="0"/>
                <a:cs typeface="Courier New" panose="02070309020205020404" pitchFamily="49" charset="0"/>
              </a:rPr>
              <a:t>coLOR</a:t>
            </a:r>
            <a:r>
              <a:rPr lang="en-US" dirty="0">
                <a:latin typeface="Courier New" panose="02070309020205020404" pitchFamily="49" charset="0"/>
                <a:cs typeface="Courier New" panose="02070309020205020404" pitchFamily="49" charset="0"/>
              </a:rPr>
              <a:t> . "&lt;</a:t>
            </a:r>
            <a:r>
              <a:rPr lang="en-US" dirty="0" err="1">
                <a:latin typeface="Courier New" panose="02070309020205020404" pitchFamily="49" charset="0"/>
                <a:cs typeface="Courier New" panose="02070309020205020404" pitchFamily="49" charset="0"/>
              </a:rPr>
              <a:t>br</a:t>
            </a:r>
            <a:r>
              <a:rPr lang="en-US" dirty="0">
                <a:latin typeface="Courier New" panose="02070309020205020404" pitchFamily="49" charset="0"/>
                <a:cs typeface="Courier New" panose="02070309020205020404" pitchFamily="49" charset="0"/>
              </a:rPr>
              <a:t>&gt;";</a:t>
            </a:r>
          </a:p>
          <a:p>
            <a:r>
              <a:rPr lang="en-US"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3019660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871A-5A0A-46C5-A652-5747AAF359F5}"/>
              </a:ext>
            </a:extLst>
          </p:cNvPr>
          <p:cNvSpPr>
            <a:spLocks noGrp="1"/>
          </p:cNvSpPr>
          <p:nvPr>
            <p:ph type="title"/>
          </p:nvPr>
        </p:nvSpPr>
        <p:spPr/>
        <p:txBody>
          <a:bodyPr/>
          <a:lstStyle/>
          <a:p>
            <a:r>
              <a:rPr lang="en-US" dirty="0"/>
              <a:t>PHP Variables</a:t>
            </a:r>
            <a:br>
              <a:rPr lang="en-US" dirty="0"/>
            </a:br>
            <a:endParaRPr lang="en-US" dirty="0"/>
          </a:p>
        </p:txBody>
      </p:sp>
      <p:sp>
        <p:nvSpPr>
          <p:cNvPr id="3" name="Content Placeholder 2">
            <a:extLst>
              <a:ext uri="{FF2B5EF4-FFF2-40B4-BE49-F238E27FC236}">
                <a16:creationId xmlns:a16="http://schemas.microsoft.com/office/drawing/2014/main" id="{A27243C4-EFB3-4339-914E-33F730E8574B}"/>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b="0" dirty="0"/>
              <a:t>Variables are "containers" for storing information.</a:t>
            </a:r>
          </a:p>
          <a:p>
            <a:pPr marL="342900" indent="-342900">
              <a:buFont typeface="Arial" panose="020B0604020202020204" pitchFamily="34" charset="0"/>
              <a:buChar char="•"/>
            </a:pPr>
            <a:r>
              <a:rPr lang="en-US" b="0" dirty="0"/>
              <a:t>In PHP, a variable starts with the $ sign, followed by the name of the variable:</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After the execution of the statements above, the variable </a:t>
            </a:r>
            <a:r>
              <a:rPr lang="en-US" dirty="0"/>
              <a:t>$txt</a:t>
            </a:r>
            <a:r>
              <a:rPr lang="en-US" b="0" dirty="0"/>
              <a:t> will hold the value </a:t>
            </a:r>
            <a:r>
              <a:rPr lang="en-US" dirty="0"/>
              <a:t>Hello world!</a:t>
            </a:r>
            <a:r>
              <a:rPr lang="en-US" b="0" dirty="0"/>
              <a:t>, the variable </a:t>
            </a:r>
            <a:r>
              <a:rPr lang="en-US" dirty="0"/>
              <a:t>$x</a:t>
            </a:r>
            <a:r>
              <a:rPr lang="en-US" b="0" dirty="0"/>
              <a:t> will hold the value </a:t>
            </a:r>
            <a:r>
              <a:rPr lang="en-US" dirty="0"/>
              <a:t>5</a:t>
            </a:r>
            <a:r>
              <a:rPr lang="en-US" b="0" dirty="0"/>
              <a:t>, and the variable </a:t>
            </a:r>
            <a:r>
              <a:rPr lang="en-US" dirty="0"/>
              <a:t>$y</a:t>
            </a:r>
            <a:r>
              <a:rPr lang="en-US" b="0" dirty="0"/>
              <a:t> will hold the value </a:t>
            </a:r>
            <a:r>
              <a:rPr lang="en-US" dirty="0"/>
              <a:t>10.5</a:t>
            </a:r>
            <a:r>
              <a:rPr lang="en-US" b="0" dirty="0"/>
              <a:t>.</a:t>
            </a:r>
          </a:p>
          <a:p>
            <a:pPr marL="342900" indent="-342900">
              <a:buFont typeface="Arial" panose="020B0604020202020204" pitchFamily="34" charset="0"/>
              <a:buChar char="•"/>
            </a:pPr>
            <a:r>
              <a:rPr lang="en-US" dirty="0"/>
              <a:t>Note:</a:t>
            </a:r>
            <a:r>
              <a:rPr lang="en-US" b="0" dirty="0"/>
              <a:t> When you assign a text value to a variable, put quotes around the value.</a:t>
            </a:r>
          </a:p>
          <a:p>
            <a:pPr marL="342900" indent="-342900">
              <a:buFont typeface="Arial" panose="020B0604020202020204" pitchFamily="34" charset="0"/>
              <a:buChar char="•"/>
            </a:pPr>
            <a:r>
              <a:rPr lang="en-US" dirty="0"/>
              <a:t>Note:</a:t>
            </a:r>
            <a:r>
              <a:rPr lang="en-US" b="0" dirty="0"/>
              <a:t> Unlike other programming languages, PHP has no command for declaring a variable. It is created the moment you first assign a value to it.</a:t>
            </a:r>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AA17896-BA4C-4F97-8627-59F25BED2C42}"/>
              </a:ext>
            </a:extLst>
          </p:cNvPr>
          <p:cNvSpPr txBox="1"/>
          <p:nvPr/>
        </p:nvSpPr>
        <p:spPr>
          <a:xfrm>
            <a:off x="1060177" y="2560994"/>
            <a:ext cx="10760766" cy="1477328"/>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$txt = "Hello world!";</a:t>
            </a:r>
          </a:p>
          <a:p>
            <a:pPr lvl="1"/>
            <a:r>
              <a:rPr lang="en-US" dirty="0">
                <a:latin typeface="Courier New" panose="02070309020205020404" pitchFamily="49" charset="0"/>
                <a:cs typeface="Courier New" panose="02070309020205020404" pitchFamily="49" charset="0"/>
              </a:rPr>
              <a:t>$x = 5;</a:t>
            </a:r>
          </a:p>
          <a:p>
            <a:pPr lvl="1"/>
            <a:r>
              <a:rPr lang="en-US" dirty="0">
                <a:latin typeface="Courier New" panose="02070309020205020404" pitchFamily="49" charset="0"/>
                <a:cs typeface="Courier New" panose="02070309020205020404" pitchFamily="49" charset="0"/>
              </a:rPr>
              <a:t>$y = 10.5;</a:t>
            </a:r>
          </a:p>
          <a:p>
            <a:r>
              <a:rPr lang="en-US"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66399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BD67-1A69-46B3-8AF2-2B1EB3B593EC}"/>
              </a:ext>
            </a:extLst>
          </p:cNvPr>
          <p:cNvSpPr>
            <a:spLocks noGrp="1"/>
          </p:cNvSpPr>
          <p:nvPr>
            <p:ph type="title"/>
          </p:nvPr>
        </p:nvSpPr>
        <p:spPr/>
        <p:txBody>
          <a:bodyPr/>
          <a:lstStyle/>
          <a:p>
            <a:r>
              <a:rPr lang="en-US" dirty="0"/>
              <a:t>Rules for PHP variables</a:t>
            </a:r>
            <a:br>
              <a:rPr lang="en-US" dirty="0"/>
            </a:br>
            <a:endParaRPr lang="en-US" dirty="0"/>
          </a:p>
        </p:txBody>
      </p:sp>
      <p:sp>
        <p:nvSpPr>
          <p:cNvPr id="3" name="Content Placeholder 2">
            <a:extLst>
              <a:ext uri="{FF2B5EF4-FFF2-40B4-BE49-F238E27FC236}">
                <a16:creationId xmlns:a16="http://schemas.microsoft.com/office/drawing/2014/main" id="{24F879E1-985F-48D4-A49F-54619E65F649}"/>
              </a:ext>
            </a:extLst>
          </p:cNvPr>
          <p:cNvSpPr>
            <a:spLocks noGrp="1"/>
          </p:cNvSpPr>
          <p:nvPr>
            <p:ph idx="1"/>
          </p:nvPr>
        </p:nvSpPr>
        <p:spPr/>
        <p:txBody>
          <a:bodyPr/>
          <a:lstStyle/>
          <a:p>
            <a:pPr marL="342900" indent="-342900">
              <a:buFont typeface="Arial" panose="020B0604020202020204" pitchFamily="34" charset="0"/>
              <a:buChar char="•"/>
            </a:pPr>
            <a:r>
              <a:rPr lang="en-US" b="0" dirty="0"/>
              <a:t>A variable starts with the $ sign, followed by the name of the variable</a:t>
            </a:r>
          </a:p>
          <a:p>
            <a:pPr marL="342900" indent="-342900">
              <a:buFont typeface="Arial" panose="020B0604020202020204" pitchFamily="34" charset="0"/>
              <a:buChar char="•"/>
            </a:pPr>
            <a:r>
              <a:rPr lang="en-US" b="0" dirty="0"/>
              <a:t>A variable name must start with a letter or the underscore character</a:t>
            </a:r>
          </a:p>
          <a:p>
            <a:pPr marL="342900" indent="-342900">
              <a:buFont typeface="Arial" panose="020B0604020202020204" pitchFamily="34" charset="0"/>
              <a:buChar char="•"/>
            </a:pPr>
            <a:r>
              <a:rPr lang="en-US" b="0" dirty="0"/>
              <a:t>A variable name cannot start with a number</a:t>
            </a:r>
          </a:p>
          <a:p>
            <a:pPr marL="342900" indent="-342900">
              <a:buFont typeface="Arial" panose="020B0604020202020204" pitchFamily="34" charset="0"/>
              <a:buChar char="•"/>
            </a:pPr>
            <a:r>
              <a:rPr lang="en-US" b="0" dirty="0"/>
              <a:t>A variable name can only contain alpha-numeric characters and underscores (A-z, 0-9, and _ )</a:t>
            </a:r>
          </a:p>
          <a:p>
            <a:pPr marL="342900" indent="-342900">
              <a:buFont typeface="Arial" panose="020B0604020202020204" pitchFamily="34" charset="0"/>
              <a:buChar char="•"/>
            </a:pPr>
            <a:r>
              <a:rPr lang="en-US" b="0" dirty="0"/>
              <a:t>Variable names are case-sensitive ($age and $AGE are two different variables)</a:t>
            </a:r>
          </a:p>
          <a:p>
            <a:endParaRPr lang="en-US" dirty="0"/>
          </a:p>
        </p:txBody>
      </p:sp>
    </p:spTree>
    <p:extLst>
      <p:ext uri="{BB962C8B-B14F-4D97-AF65-F5344CB8AC3E}">
        <p14:creationId xmlns:p14="http://schemas.microsoft.com/office/powerpoint/2010/main" val="387675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5FEF-8686-4BBD-9337-4474CBA5CCBF}"/>
              </a:ext>
            </a:extLst>
          </p:cNvPr>
          <p:cNvSpPr>
            <a:spLocks noGrp="1"/>
          </p:cNvSpPr>
          <p:nvPr>
            <p:ph type="title"/>
          </p:nvPr>
        </p:nvSpPr>
        <p:spPr/>
        <p:txBody>
          <a:bodyPr/>
          <a:lstStyle/>
          <a:p>
            <a:r>
              <a:rPr lang="en-US" dirty="0"/>
              <a:t>What is PHP?</a:t>
            </a:r>
            <a:br>
              <a:rPr lang="en-US" dirty="0"/>
            </a:br>
            <a:endParaRPr lang="en-US" dirty="0"/>
          </a:p>
        </p:txBody>
      </p:sp>
      <p:sp>
        <p:nvSpPr>
          <p:cNvPr id="3" name="Content Placeholder 2">
            <a:extLst>
              <a:ext uri="{FF2B5EF4-FFF2-40B4-BE49-F238E27FC236}">
                <a16:creationId xmlns:a16="http://schemas.microsoft.com/office/drawing/2014/main" id="{7AFB3CF7-8E32-485B-B45D-92CF615555AE}"/>
              </a:ext>
            </a:extLst>
          </p:cNvPr>
          <p:cNvSpPr>
            <a:spLocks noGrp="1"/>
          </p:cNvSpPr>
          <p:nvPr>
            <p:ph idx="1"/>
          </p:nvPr>
        </p:nvSpPr>
        <p:spPr/>
        <p:txBody>
          <a:bodyPr>
            <a:normAutofit fontScale="92500" lnSpcReduction="10000"/>
          </a:bodyPr>
          <a:lstStyle/>
          <a:p>
            <a:r>
              <a:rPr lang="en-US" dirty="0"/>
              <a:t>What is PHP?</a:t>
            </a:r>
            <a:endParaRPr lang="en-US" b="0" dirty="0"/>
          </a:p>
          <a:p>
            <a:pPr marL="342900" indent="-342900">
              <a:buFont typeface="Arial" panose="020B0604020202020204" pitchFamily="34" charset="0"/>
              <a:buChar char="•"/>
            </a:pPr>
            <a:r>
              <a:rPr lang="en-US" b="0" dirty="0"/>
              <a:t>PHP is an acronym for "PHP: Hypertext Preprocessor"</a:t>
            </a:r>
          </a:p>
          <a:p>
            <a:pPr marL="342900" indent="-342900">
              <a:buFont typeface="Arial" panose="020B0604020202020204" pitchFamily="34" charset="0"/>
              <a:buChar char="•"/>
            </a:pPr>
            <a:r>
              <a:rPr lang="en-US" b="0" dirty="0"/>
              <a:t>PHP is a widely-used, open source scripting language</a:t>
            </a:r>
          </a:p>
          <a:p>
            <a:pPr marL="342900" indent="-342900">
              <a:buFont typeface="Arial" panose="020B0604020202020204" pitchFamily="34" charset="0"/>
              <a:buChar char="•"/>
            </a:pPr>
            <a:r>
              <a:rPr lang="en-US" b="0" dirty="0"/>
              <a:t>PHP scripts are executed on the server</a:t>
            </a:r>
          </a:p>
          <a:p>
            <a:pPr marL="342900" indent="-342900">
              <a:buFont typeface="Arial" panose="020B0604020202020204" pitchFamily="34" charset="0"/>
              <a:buChar char="•"/>
            </a:pPr>
            <a:r>
              <a:rPr lang="en-US" b="0" dirty="0"/>
              <a:t>PHP is free to download and use</a:t>
            </a:r>
          </a:p>
          <a:p>
            <a:endParaRPr lang="en-US" dirty="0"/>
          </a:p>
          <a:p>
            <a:r>
              <a:rPr lang="en-US" dirty="0"/>
              <a:t>PHP is an amazing and popular language!</a:t>
            </a:r>
            <a:endParaRPr lang="en-US" b="0" dirty="0"/>
          </a:p>
          <a:p>
            <a:pPr marL="342900" indent="-342900">
              <a:buFont typeface="Arial" panose="020B0604020202020204" pitchFamily="34" charset="0"/>
              <a:buChar char="•"/>
            </a:pPr>
            <a:r>
              <a:rPr lang="en-US" b="0" dirty="0"/>
              <a:t>It is powerful enough to be at the core of the biggest blogging system on the web (WordPress)!</a:t>
            </a:r>
          </a:p>
          <a:p>
            <a:pPr marL="342900" indent="-342900">
              <a:buFont typeface="Arial" panose="020B0604020202020204" pitchFamily="34" charset="0"/>
              <a:buChar char="•"/>
            </a:pPr>
            <a:r>
              <a:rPr lang="en-US" b="0" dirty="0"/>
              <a:t>It is deep enough to run the largest social network (Facebook)!</a:t>
            </a:r>
          </a:p>
          <a:p>
            <a:pPr marL="342900" indent="-342900">
              <a:buFont typeface="Arial" panose="020B0604020202020204" pitchFamily="34" charset="0"/>
              <a:buChar char="•"/>
            </a:pPr>
            <a:r>
              <a:rPr lang="en-US" b="0" dirty="0"/>
              <a:t>It is also easy enough to be a beginner's first server side language!</a:t>
            </a:r>
          </a:p>
          <a:p>
            <a:pPr marL="342900" indent="-342900">
              <a:buFont typeface="Arial" panose="020B0604020202020204" pitchFamily="34" charset="0"/>
              <a:buChar char="•"/>
            </a:pPr>
            <a:endParaRPr lang="en-US" b="0" dirty="0"/>
          </a:p>
          <a:p>
            <a:endParaRPr lang="en-US" dirty="0"/>
          </a:p>
        </p:txBody>
      </p:sp>
    </p:spTree>
    <p:extLst>
      <p:ext uri="{BB962C8B-B14F-4D97-AF65-F5344CB8AC3E}">
        <p14:creationId xmlns:p14="http://schemas.microsoft.com/office/powerpoint/2010/main" val="274175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A649-8727-45DC-B658-A35AC0684551}"/>
              </a:ext>
            </a:extLst>
          </p:cNvPr>
          <p:cNvSpPr>
            <a:spLocks noGrp="1"/>
          </p:cNvSpPr>
          <p:nvPr>
            <p:ph type="title"/>
          </p:nvPr>
        </p:nvSpPr>
        <p:spPr/>
        <p:txBody>
          <a:bodyPr/>
          <a:lstStyle/>
          <a:p>
            <a:r>
              <a:rPr lang="en-US" dirty="0"/>
              <a:t>Output Variables</a:t>
            </a:r>
            <a:br>
              <a:rPr lang="en-US" dirty="0"/>
            </a:br>
            <a:endParaRPr lang="en-US" dirty="0"/>
          </a:p>
        </p:txBody>
      </p:sp>
      <p:sp>
        <p:nvSpPr>
          <p:cNvPr id="3" name="Content Placeholder 2">
            <a:extLst>
              <a:ext uri="{FF2B5EF4-FFF2-40B4-BE49-F238E27FC236}">
                <a16:creationId xmlns:a16="http://schemas.microsoft.com/office/drawing/2014/main" id="{C84B6354-480E-40F8-ADCB-0BE5B1153FDA}"/>
              </a:ext>
            </a:extLst>
          </p:cNvPr>
          <p:cNvSpPr>
            <a:spLocks noGrp="1"/>
          </p:cNvSpPr>
          <p:nvPr>
            <p:ph idx="1"/>
          </p:nvPr>
        </p:nvSpPr>
        <p:spPr>
          <a:xfrm>
            <a:off x="609600" y="1752601"/>
            <a:ext cx="10681252" cy="4373563"/>
          </a:xfrm>
        </p:spPr>
        <p:txBody>
          <a:bodyPr>
            <a:normAutofit/>
          </a:bodyPr>
          <a:lstStyle/>
          <a:p>
            <a:pPr marL="342900" indent="-342900">
              <a:buFont typeface="Arial" panose="020B0604020202020204" pitchFamily="34" charset="0"/>
              <a:buChar char="•"/>
            </a:pPr>
            <a:r>
              <a:rPr lang="en-US" b="0" dirty="0"/>
              <a:t>The PHP echo statement is often used to output data to the screen.</a:t>
            </a:r>
          </a:p>
          <a:p>
            <a:pPr marL="342900" indent="-342900">
              <a:buFont typeface="Arial" panose="020B0604020202020204" pitchFamily="34" charset="0"/>
              <a:buChar char="•"/>
            </a:pPr>
            <a:r>
              <a:rPr lang="en-US" b="0" dirty="0"/>
              <a:t>The following example will show how to output text and a variable using echo statement :</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The following example will produce the same output as the example above:</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The following example will output the sum of two variables:</a:t>
            </a:r>
          </a:p>
          <a:p>
            <a:endParaRPr lang="en-US" dirty="0"/>
          </a:p>
        </p:txBody>
      </p:sp>
      <p:sp>
        <p:nvSpPr>
          <p:cNvPr id="4" name="TextBox 3">
            <a:extLst>
              <a:ext uri="{FF2B5EF4-FFF2-40B4-BE49-F238E27FC236}">
                <a16:creationId xmlns:a16="http://schemas.microsoft.com/office/drawing/2014/main" id="{1B1E723D-722D-4E89-B5C6-2B719AB914DB}"/>
              </a:ext>
            </a:extLst>
          </p:cNvPr>
          <p:cNvSpPr txBox="1"/>
          <p:nvPr/>
        </p:nvSpPr>
        <p:spPr>
          <a:xfrm>
            <a:off x="1099933" y="2560993"/>
            <a:ext cx="10760766" cy="1015663"/>
          </a:xfrm>
          <a:prstGeom prst="rect">
            <a:avLst/>
          </a:prstGeom>
          <a:solidFill>
            <a:schemeClr val="tx2">
              <a:lumMod val="20000"/>
              <a:lumOff val="80000"/>
            </a:schemeClr>
          </a:solidFill>
          <a:ln w="19050">
            <a:solidFill>
              <a:schemeClr val="tx1"/>
            </a:solidFill>
          </a:ln>
        </p:spPr>
        <p:txBody>
          <a:bodyPr wrap="square" rtlCol="0">
            <a:spAutoFit/>
          </a:bodyPr>
          <a:lstStyle/>
          <a:p>
            <a:r>
              <a:rPr lang="en-US" sz="1500" dirty="0">
                <a:latin typeface="Courier New" panose="02070309020205020404" pitchFamily="49" charset="0"/>
                <a:cs typeface="Courier New" panose="02070309020205020404" pitchFamily="49" charset="0"/>
              </a:rPr>
              <a:t>&lt;?</a:t>
            </a:r>
            <a:r>
              <a:rPr lang="en-US" sz="1500" dirty="0" err="1">
                <a:latin typeface="Courier New" panose="02070309020205020404" pitchFamily="49" charset="0"/>
                <a:cs typeface="Courier New" panose="02070309020205020404" pitchFamily="49" charset="0"/>
              </a:rPr>
              <a:t>php</a:t>
            </a:r>
            <a:endParaRPr lang="en-US" sz="1500" dirty="0">
              <a:latin typeface="Courier New" panose="02070309020205020404" pitchFamily="49" charset="0"/>
              <a:cs typeface="Courier New" panose="02070309020205020404" pitchFamily="49" charset="0"/>
            </a:endParaRPr>
          </a:p>
          <a:p>
            <a:pPr lvl="1"/>
            <a:r>
              <a:rPr lang="en-US" sz="1500" dirty="0">
                <a:latin typeface="Courier New" panose="02070309020205020404" pitchFamily="49" charset="0"/>
                <a:cs typeface="Courier New" panose="02070309020205020404" pitchFamily="49" charset="0"/>
              </a:rPr>
              <a:t>$txt = "W3Schools.com";</a:t>
            </a:r>
          </a:p>
          <a:p>
            <a:pPr lvl="1"/>
            <a:r>
              <a:rPr lang="en-US" sz="1500" dirty="0">
                <a:latin typeface="Courier New" panose="02070309020205020404" pitchFamily="49" charset="0"/>
                <a:cs typeface="Courier New" panose="02070309020205020404" pitchFamily="49" charset="0"/>
              </a:rPr>
              <a:t>echo "I love $txt!";</a:t>
            </a:r>
          </a:p>
          <a:p>
            <a:r>
              <a:rPr lang="en-US" sz="1500" dirty="0">
                <a:latin typeface="Courier New" panose="02070309020205020404" pitchFamily="49" charset="0"/>
                <a:cs typeface="Courier New" panose="02070309020205020404" pitchFamily="49" charset="0"/>
              </a:rPr>
              <a:t>?&gt;</a:t>
            </a:r>
          </a:p>
        </p:txBody>
      </p:sp>
      <p:sp>
        <p:nvSpPr>
          <p:cNvPr id="5" name="TextBox 4">
            <a:extLst>
              <a:ext uri="{FF2B5EF4-FFF2-40B4-BE49-F238E27FC236}">
                <a16:creationId xmlns:a16="http://schemas.microsoft.com/office/drawing/2014/main" id="{88420C51-2D76-4302-8698-99E97ACC1B82}"/>
              </a:ext>
            </a:extLst>
          </p:cNvPr>
          <p:cNvSpPr txBox="1"/>
          <p:nvPr/>
        </p:nvSpPr>
        <p:spPr>
          <a:xfrm>
            <a:off x="1106564" y="3879591"/>
            <a:ext cx="10760766" cy="1015663"/>
          </a:xfrm>
          <a:prstGeom prst="rect">
            <a:avLst/>
          </a:prstGeom>
          <a:solidFill>
            <a:schemeClr val="tx2">
              <a:lumMod val="20000"/>
              <a:lumOff val="80000"/>
            </a:schemeClr>
          </a:solidFill>
          <a:ln w="19050">
            <a:solidFill>
              <a:schemeClr val="tx1"/>
            </a:solidFill>
          </a:ln>
        </p:spPr>
        <p:txBody>
          <a:bodyPr wrap="square" rtlCol="0">
            <a:spAutoFit/>
          </a:bodyPr>
          <a:lstStyle/>
          <a:p>
            <a:r>
              <a:rPr lang="en-US" sz="1500" dirty="0">
                <a:latin typeface="Courier New" panose="02070309020205020404" pitchFamily="49" charset="0"/>
                <a:cs typeface="Courier New" panose="02070309020205020404" pitchFamily="49" charset="0"/>
              </a:rPr>
              <a:t>&lt;?</a:t>
            </a:r>
            <a:r>
              <a:rPr lang="en-US" sz="1500" dirty="0" err="1">
                <a:latin typeface="Courier New" panose="02070309020205020404" pitchFamily="49" charset="0"/>
                <a:cs typeface="Courier New" panose="02070309020205020404" pitchFamily="49" charset="0"/>
              </a:rPr>
              <a:t>php</a:t>
            </a:r>
            <a:endParaRPr lang="en-US" sz="1500" dirty="0">
              <a:latin typeface="Courier New" panose="02070309020205020404" pitchFamily="49" charset="0"/>
              <a:cs typeface="Courier New" panose="02070309020205020404" pitchFamily="49" charset="0"/>
            </a:endParaRPr>
          </a:p>
          <a:p>
            <a:pPr lvl="1"/>
            <a:r>
              <a:rPr lang="en-US" sz="1500" dirty="0">
                <a:latin typeface="Courier New" panose="02070309020205020404" pitchFamily="49" charset="0"/>
                <a:cs typeface="Courier New" panose="02070309020205020404" pitchFamily="49" charset="0"/>
              </a:rPr>
              <a:t>$txt = "W3Schools.com";</a:t>
            </a:r>
          </a:p>
          <a:p>
            <a:pPr lvl="1"/>
            <a:r>
              <a:rPr lang="en-US" sz="1500" dirty="0">
                <a:latin typeface="Courier New" panose="02070309020205020404" pitchFamily="49" charset="0"/>
                <a:cs typeface="Courier New" panose="02070309020205020404" pitchFamily="49" charset="0"/>
              </a:rPr>
              <a:t>echo "I love " . $txt . "!";</a:t>
            </a:r>
          </a:p>
          <a:p>
            <a:r>
              <a:rPr lang="en-US" sz="1500" dirty="0">
                <a:latin typeface="Courier New" panose="02070309020205020404" pitchFamily="49" charset="0"/>
                <a:cs typeface="Courier New" panose="02070309020205020404" pitchFamily="49" charset="0"/>
              </a:rPr>
              <a:t>?&gt;</a:t>
            </a:r>
          </a:p>
        </p:txBody>
      </p:sp>
      <p:sp>
        <p:nvSpPr>
          <p:cNvPr id="6" name="TextBox 5">
            <a:extLst>
              <a:ext uri="{FF2B5EF4-FFF2-40B4-BE49-F238E27FC236}">
                <a16:creationId xmlns:a16="http://schemas.microsoft.com/office/drawing/2014/main" id="{323289D5-089F-4231-9EA2-F5E86369418C}"/>
              </a:ext>
            </a:extLst>
          </p:cNvPr>
          <p:cNvSpPr txBox="1"/>
          <p:nvPr/>
        </p:nvSpPr>
        <p:spPr>
          <a:xfrm>
            <a:off x="1099933" y="5293745"/>
            <a:ext cx="10760766" cy="1246495"/>
          </a:xfrm>
          <a:prstGeom prst="rect">
            <a:avLst/>
          </a:prstGeom>
          <a:solidFill>
            <a:schemeClr val="tx2">
              <a:lumMod val="20000"/>
              <a:lumOff val="80000"/>
            </a:schemeClr>
          </a:solidFill>
          <a:ln w="19050">
            <a:solidFill>
              <a:schemeClr val="tx1"/>
            </a:solidFill>
          </a:ln>
        </p:spPr>
        <p:txBody>
          <a:bodyPr wrap="square" rtlCol="0">
            <a:spAutoFit/>
          </a:bodyPr>
          <a:lstStyle/>
          <a:p>
            <a:r>
              <a:rPr lang="es-ES" sz="1500" dirty="0"/>
              <a:t>&lt;?</a:t>
            </a:r>
            <a:r>
              <a:rPr lang="es-ES" sz="1500" dirty="0" err="1"/>
              <a:t>php</a:t>
            </a:r>
            <a:endParaRPr lang="es-ES" sz="1500" dirty="0"/>
          </a:p>
          <a:p>
            <a:pPr lvl="1"/>
            <a:r>
              <a:rPr lang="es-ES" sz="1500" dirty="0"/>
              <a:t>$x = 5;</a:t>
            </a:r>
          </a:p>
          <a:p>
            <a:pPr lvl="1"/>
            <a:r>
              <a:rPr lang="es-ES" sz="1500" dirty="0"/>
              <a:t>$y = 4;</a:t>
            </a:r>
          </a:p>
          <a:p>
            <a:pPr lvl="1"/>
            <a:r>
              <a:rPr lang="es-ES" sz="1500" dirty="0"/>
              <a:t>echo $x + $y;</a:t>
            </a:r>
          </a:p>
          <a:p>
            <a:r>
              <a:rPr lang="es-ES" sz="1500" dirty="0"/>
              <a:t>?&gt;</a:t>
            </a:r>
            <a:endParaRPr lang="en-US" sz="15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42782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727A-F6E8-41E1-9F37-60BE320DB36D}"/>
              </a:ext>
            </a:extLst>
          </p:cNvPr>
          <p:cNvSpPr>
            <a:spLocks noGrp="1"/>
          </p:cNvSpPr>
          <p:nvPr>
            <p:ph type="ctrTitle"/>
          </p:nvPr>
        </p:nvSpPr>
        <p:spPr>
          <a:xfrm>
            <a:off x="609600" y="228601"/>
            <a:ext cx="10363200" cy="6304721"/>
          </a:xfrm>
        </p:spPr>
        <p:txBody>
          <a:bodyPr/>
          <a:lstStyle/>
          <a:p>
            <a:pPr algn="ctr"/>
            <a:r>
              <a:rPr lang="en-US" dirty="0">
                <a:solidFill>
                  <a:schemeClr val="tx2"/>
                </a:solidFill>
              </a:rPr>
              <a:t>Lecture 3</a:t>
            </a:r>
            <a:br>
              <a:rPr lang="en-US" dirty="0">
                <a:solidFill>
                  <a:schemeClr val="tx2"/>
                </a:solidFill>
              </a:rPr>
            </a:br>
            <a:r>
              <a:rPr lang="en-US" sz="3000" dirty="0">
                <a:latin typeface="+mn-lt"/>
              </a:rPr>
              <a:t>PHP basics (2)</a:t>
            </a:r>
            <a:endParaRPr lang="en-US" sz="3000" dirty="0">
              <a:solidFill>
                <a:schemeClr val="tx2"/>
              </a:solidFill>
              <a:latin typeface="+mn-lt"/>
            </a:endParaRPr>
          </a:p>
        </p:txBody>
      </p:sp>
    </p:spTree>
    <p:extLst>
      <p:ext uri="{BB962C8B-B14F-4D97-AF65-F5344CB8AC3E}">
        <p14:creationId xmlns:p14="http://schemas.microsoft.com/office/powerpoint/2010/main" val="2008290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6B95-9665-4392-A288-A44894314F52}"/>
              </a:ext>
            </a:extLst>
          </p:cNvPr>
          <p:cNvSpPr>
            <a:spLocks noGrp="1"/>
          </p:cNvSpPr>
          <p:nvPr>
            <p:ph type="title"/>
          </p:nvPr>
        </p:nvSpPr>
        <p:spPr/>
        <p:txBody>
          <a:bodyPr/>
          <a:lstStyle/>
          <a:p>
            <a:r>
              <a:rPr lang="en-US" dirty="0"/>
              <a:t>PHP Data Types</a:t>
            </a:r>
            <a:br>
              <a:rPr lang="en-US" dirty="0"/>
            </a:br>
            <a:endParaRPr lang="en-US" dirty="0"/>
          </a:p>
        </p:txBody>
      </p:sp>
      <p:sp>
        <p:nvSpPr>
          <p:cNvPr id="3" name="Content Placeholder 2">
            <a:extLst>
              <a:ext uri="{FF2B5EF4-FFF2-40B4-BE49-F238E27FC236}">
                <a16:creationId xmlns:a16="http://schemas.microsoft.com/office/drawing/2014/main" id="{18B5E552-5BC7-4E2E-9C1C-93D1D9918CFA}"/>
              </a:ext>
            </a:extLst>
          </p:cNvPr>
          <p:cNvSpPr>
            <a:spLocks noGrp="1"/>
          </p:cNvSpPr>
          <p:nvPr>
            <p:ph idx="1"/>
          </p:nvPr>
        </p:nvSpPr>
        <p:spPr/>
        <p:txBody>
          <a:bodyPr>
            <a:normAutofit/>
          </a:bodyPr>
          <a:lstStyle/>
          <a:p>
            <a:pPr marL="342900" indent="-342900">
              <a:buFont typeface="Arial" panose="020B0604020202020204" pitchFamily="34" charset="0"/>
              <a:buChar char="•"/>
            </a:pPr>
            <a:r>
              <a:rPr lang="en-US" b="0" dirty="0"/>
              <a:t>Variables can store data of different types, and different data types can do different things.</a:t>
            </a:r>
          </a:p>
          <a:p>
            <a:pPr marL="342900" indent="-342900">
              <a:buFont typeface="Arial" panose="020B0604020202020204" pitchFamily="34" charset="0"/>
              <a:buChar char="•"/>
            </a:pPr>
            <a:r>
              <a:rPr lang="en-US" b="0" dirty="0"/>
              <a:t>PHP supports the following data types:</a:t>
            </a:r>
          </a:p>
          <a:p>
            <a:pPr marL="800100" lvl="1" indent="-342900"/>
            <a:r>
              <a:rPr lang="en-US" b="0" dirty="0"/>
              <a:t>String</a:t>
            </a:r>
          </a:p>
          <a:p>
            <a:pPr marL="800100" lvl="1" indent="-342900"/>
            <a:r>
              <a:rPr lang="en-US" b="0" dirty="0"/>
              <a:t>Integer</a:t>
            </a:r>
          </a:p>
          <a:p>
            <a:pPr marL="800100" lvl="1" indent="-342900"/>
            <a:r>
              <a:rPr lang="en-US" b="0" dirty="0"/>
              <a:t>Float (floating point numbers - also called double)</a:t>
            </a:r>
          </a:p>
          <a:p>
            <a:pPr marL="800100" lvl="1" indent="-342900"/>
            <a:r>
              <a:rPr lang="en-US" b="0" dirty="0"/>
              <a:t>Boolean</a:t>
            </a:r>
          </a:p>
          <a:p>
            <a:pPr marL="800100" lvl="1" indent="-342900"/>
            <a:r>
              <a:rPr lang="en-US" b="0" dirty="0"/>
              <a:t>Array</a:t>
            </a:r>
          </a:p>
          <a:p>
            <a:pPr marL="800100" lvl="1" indent="-342900"/>
            <a:r>
              <a:rPr lang="en-US" b="0" dirty="0"/>
              <a:t>Object</a:t>
            </a:r>
          </a:p>
          <a:p>
            <a:pPr marL="800100" lvl="1" indent="-342900"/>
            <a:r>
              <a:rPr lang="en-US" b="0" dirty="0"/>
              <a:t>NULL</a:t>
            </a:r>
          </a:p>
          <a:p>
            <a:pPr marL="800100" lvl="1" indent="-342900"/>
            <a:r>
              <a:rPr lang="en-US" b="0" dirty="0"/>
              <a:t>Resource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62444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5342-7C08-445E-A72E-0A881E72384E}"/>
              </a:ext>
            </a:extLst>
          </p:cNvPr>
          <p:cNvSpPr>
            <a:spLocks noGrp="1"/>
          </p:cNvSpPr>
          <p:nvPr>
            <p:ph type="title"/>
          </p:nvPr>
        </p:nvSpPr>
        <p:spPr/>
        <p:txBody>
          <a:bodyPr/>
          <a:lstStyle/>
          <a:p>
            <a:r>
              <a:rPr lang="en-US" dirty="0"/>
              <a:t>PHP String</a:t>
            </a:r>
            <a:br>
              <a:rPr lang="en-US" dirty="0"/>
            </a:br>
            <a:endParaRPr lang="en-US" dirty="0"/>
          </a:p>
        </p:txBody>
      </p:sp>
      <p:sp>
        <p:nvSpPr>
          <p:cNvPr id="3" name="Content Placeholder 2">
            <a:extLst>
              <a:ext uri="{FF2B5EF4-FFF2-40B4-BE49-F238E27FC236}">
                <a16:creationId xmlns:a16="http://schemas.microsoft.com/office/drawing/2014/main" id="{87646FB8-60E3-4ADD-8A71-67D16728E11F}"/>
              </a:ext>
            </a:extLst>
          </p:cNvPr>
          <p:cNvSpPr>
            <a:spLocks noGrp="1"/>
          </p:cNvSpPr>
          <p:nvPr>
            <p:ph idx="1"/>
          </p:nvPr>
        </p:nvSpPr>
        <p:spPr/>
        <p:txBody>
          <a:bodyPr/>
          <a:lstStyle/>
          <a:p>
            <a:pPr marL="342900" indent="-342900">
              <a:buFont typeface="Arial" panose="020B0604020202020204" pitchFamily="34" charset="0"/>
              <a:buChar char="•"/>
            </a:pPr>
            <a:r>
              <a:rPr lang="en-US" b="0" dirty="0"/>
              <a:t>A string is a sequence of characters, like "Hello world!".</a:t>
            </a:r>
          </a:p>
          <a:p>
            <a:pPr marL="342900" indent="-342900">
              <a:buFont typeface="Arial" panose="020B0604020202020204" pitchFamily="34" charset="0"/>
              <a:buChar char="•"/>
            </a:pPr>
            <a:r>
              <a:rPr lang="en-US" b="0" dirty="0"/>
              <a:t>A string can be any text inside quotes. You can use single or double quotes:</a:t>
            </a:r>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2DD68734-3B8A-48EE-8C53-ABBFA73FFCB7}"/>
              </a:ext>
            </a:extLst>
          </p:cNvPr>
          <p:cNvSpPr txBox="1"/>
          <p:nvPr/>
        </p:nvSpPr>
        <p:spPr>
          <a:xfrm>
            <a:off x="1060177" y="2600750"/>
            <a:ext cx="10760766" cy="2308324"/>
          </a:xfrm>
          <a:prstGeom prst="rect">
            <a:avLst/>
          </a:prstGeom>
          <a:solidFill>
            <a:schemeClr val="tx2">
              <a:lumMod val="20000"/>
              <a:lumOff val="80000"/>
            </a:schemeClr>
          </a:solidFill>
          <a:ln w="19050">
            <a:solidFill>
              <a:schemeClr val="tx1"/>
            </a:solidFill>
          </a:ln>
        </p:spPr>
        <p:txBody>
          <a:bodyPr wrap="square" rtlCol="0">
            <a:spAutoFit/>
          </a:bodyPr>
          <a:lstStyle/>
          <a:p>
            <a:r>
              <a:rPr lang="es-ES" dirty="0">
                <a:latin typeface="Courier New" panose="02070309020205020404" pitchFamily="49" charset="0"/>
                <a:cs typeface="Courier New" panose="02070309020205020404" pitchFamily="49" charset="0"/>
              </a:rPr>
              <a:t>&lt;?</a:t>
            </a:r>
            <a:r>
              <a:rPr lang="es-ES" dirty="0" err="1">
                <a:latin typeface="Courier New" panose="02070309020205020404" pitchFamily="49" charset="0"/>
                <a:cs typeface="Courier New" panose="02070309020205020404" pitchFamily="49" charset="0"/>
              </a:rPr>
              <a:t>php</a:t>
            </a:r>
            <a:r>
              <a:rPr lang="es-ES" dirty="0">
                <a:latin typeface="Courier New" panose="02070309020205020404" pitchFamily="49" charset="0"/>
                <a:cs typeface="Courier New" panose="02070309020205020404" pitchFamily="49" charset="0"/>
              </a:rPr>
              <a:t> </a:t>
            </a:r>
          </a:p>
          <a:p>
            <a:pPr lvl="1"/>
            <a:r>
              <a:rPr lang="es-ES" dirty="0">
                <a:latin typeface="Courier New" panose="02070309020205020404" pitchFamily="49" charset="0"/>
                <a:cs typeface="Courier New" panose="02070309020205020404" pitchFamily="49" charset="0"/>
              </a:rPr>
              <a:t>$x = "</a:t>
            </a:r>
            <a:r>
              <a:rPr lang="es-ES" dirty="0" err="1">
                <a:latin typeface="Courier New" panose="02070309020205020404" pitchFamily="49" charset="0"/>
                <a:cs typeface="Courier New" panose="02070309020205020404" pitchFamily="49" charset="0"/>
              </a:rPr>
              <a:t>Hello</a:t>
            </a:r>
            <a:r>
              <a:rPr lang="es-ES" dirty="0">
                <a:latin typeface="Courier New" panose="02070309020205020404" pitchFamily="49" charset="0"/>
                <a:cs typeface="Courier New" panose="02070309020205020404" pitchFamily="49" charset="0"/>
              </a:rPr>
              <a:t> </a:t>
            </a:r>
            <a:r>
              <a:rPr lang="es-ES" dirty="0" err="1">
                <a:latin typeface="Courier New" panose="02070309020205020404" pitchFamily="49" charset="0"/>
                <a:cs typeface="Courier New" panose="02070309020205020404" pitchFamily="49" charset="0"/>
              </a:rPr>
              <a:t>world</a:t>
            </a:r>
            <a:r>
              <a:rPr lang="es-ES" dirty="0">
                <a:latin typeface="Courier New" panose="02070309020205020404" pitchFamily="49" charset="0"/>
                <a:cs typeface="Courier New" panose="02070309020205020404" pitchFamily="49" charset="0"/>
              </a:rPr>
              <a:t>!";</a:t>
            </a:r>
          </a:p>
          <a:p>
            <a:pPr lvl="1"/>
            <a:r>
              <a:rPr lang="es-ES" dirty="0">
                <a:latin typeface="Courier New" panose="02070309020205020404" pitchFamily="49" charset="0"/>
                <a:cs typeface="Courier New" panose="02070309020205020404" pitchFamily="49" charset="0"/>
              </a:rPr>
              <a:t>$y = '</a:t>
            </a:r>
            <a:r>
              <a:rPr lang="es-ES" dirty="0" err="1">
                <a:latin typeface="Courier New" panose="02070309020205020404" pitchFamily="49" charset="0"/>
                <a:cs typeface="Courier New" panose="02070309020205020404" pitchFamily="49" charset="0"/>
              </a:rPr>
              <a:t>Hello</a:t>
            </a:r>
            <a:r>
              <a:rPr lang="es-ES" dirty="0">
                <a:latin typeface="Courier New" panose="02070309020205020404" pitchFamily="49" charset="0"/>
                <a:cs typeface="Courier New" panose="02070309020205020404" pitchFamily="49" charset="0"/>
              </a:rPr>
              <a:t> </a:t>
            </a:r>
            <a:r>
              <a:rPr lang="es-ES" dirty="0" err="1">
                <a:latin typeface="Courier New" panose="02070309020205020404" pitchFamily="49" charset="0"/>
                <a:cs typeface="Courier New" panose="02070309020205020404" pitchFamily="49" charset="0"/>
              </a:rPr>
              <a:t>world</a:t>
            </a:r>
            <a:r>
              <a:rPr lang="es-ES" dirty="0">
                <a:latin typeface="Courier New" panose="02070309020205020404" pitchFamily="49" charset="0"/>
                <a:cs typeface="Courier New" panose="02070309020205020404" pitchFamily="49" charset="0"/>
              </a:rPr>
              <a:t>!';</a:t>
            </a:r>
          </a:p>
          <a:p>
            <a:pPr lvl="1"/>
            <a:endParaRPr lang="es-ES" dirty="0">
              <a:latin typeface="Courier New" panose="02070309020205020404" pitchFamily="49" charset="0"/>
              <a:cs typeface="Courier New" panose="02070309020205020404" pitchFamily="49" charset="0"/>
            </a:endParaRPr>
          </a:p>
          <a:p>
            <a:pPr lvl="1"/>
            <a:r>
              <a:rPr lang="es-ES" dirty="0">
                <a:latin typeface="Courier New" panose="02070309020205020404" pitchFamily="49" charset="0"/>
                <a:cs typeface="Courier New" panose="02070309020205020404" pitchFamily="49" charset="0"/>
              </a:rPr>
              <a:t>echo $x;</a:t>
            </a:r>
          </a:p>
          <a:p>
            <a:pPr lvl="1"/>
            <a:r>
              <a:rPr lang="es-ES" dirty="0">
                <a:latin typeface="Courier New" panose="02070309020205020404" pitchFamily="49" charset="0"/>
                <a:cs typeface="Courier New" panose="02070309020205020404" pitchFamily="49" charset="0"/>
              </a:rPr>
              <a:t>echo "&lt;</a:t>
            </a:r>
            <a:r>
              <a:rPr lang="es-ES" dirty="0" err="1">
                <a:latin typeface="Courier New" panose="02070309020205020404" pitchFamily="49" charset="0"/>
                <a:cs typeface="Courier New" panose="02070309020205020404" pitchFamily="49" charset="0"/>
              </a:rPr>
              <a:t>br</a:t>
            </a:r>
            <a:r>
              <a:rPr lang="es-ES" dirty="0">
                <a:latin typeface="Courier New" panose="02070309020205020404" pitchFamily="49" charset="0"/>
                <a:cs typeface="Courier New" panose="02070309020205020404" pitchFamily="49" charset="0"/>
              </a:rPr>
              <a:t>&gt;"; </a:t>
            </a:r>
          </a:p>
          <a:p>
            <a:pPr lvl="1"/>
            <a:r>
              <a:rPr lang="es-ES" dirty="0">
                <a:latin typeface="Courier New" panose="02070309020205020404" pitchFamily="49" charset="0"/>
                <a:cs typeface="Courier New" panose="02070309020205020404" pitchFamily="49" charset="0"/>
              </a:rPr>
              <a:t>echo $y;</a:t>
            </a:r>
          </a:p>
          <a:p>
            <a:r>
              <a:rPr lang="es-ES" dirty="0">
                <a:latin typeface="Courier New" panose="02070309020205020404" pitchFamily="49" charset="0"/>
                <a:cs typeface="Courier New" panose="02070309020205020404" pitchFamily="49" charset="0"/>
              </a:rPr>
              <a:t>?&gt;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57426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445B-2028-43FE-8C28-BAC441B4130A}"/>
              </a:ext>
            </a:extLst>
          </p:cNvPr>
          <p:cNvSpPr>
            <a:spLocks noGrp="1"/>
          </p:cNvSpPr>
          <p:nvPr>
            <p:ph type="title"/>
          </p:nvPr>
        </p:nvSpPr>
        <p:spPr/>
        <p:txBody>
          <a:bodyPr/>
          <a:lstStyle/>
          <a:p>
            <a:r>
              <a:rPr lang="en-US" dirty="0"/>
              <a:t>PHP String</a:t>
            </a:r>
            <a:br>
              <a:rPr lang="en-US" dirty="0"/>
            </a:br>
            <a:endParaRPr lang="en-US" dirty="0"/>
          </a:p>
        </p:txBody>
      </p:sp>
      <p:sp>
        <p:nvSpPr>
          <p:cNvPr id="3" name="Content Placeholder 2">
            <a:extLst>
              <a:ext uri="{FF2B5EF4-FFF2-40B4-BE49-F238E27FC236}">
                <a16:creationId xmlns:a16="http://schemas.microsoft.com/office/drawing/2014/main" id="{17F54F5F-4D26-4675-8E56-410B5B51848E}"/>
              </a:ext>
            </a:extLst>
          </p:cNvPr>
          <p:cNvSpPr>
            <a:spLocks noGrp="1"/>
          </p:cNvSpPr>
          <p:nvPr>
            <p:ph idx="1"/>
          </p:nvPr>
        </p:nvSpPr>
        <p:spPr/>
        <p:txBody>
          <a:bodyPr/>
          <a:lstStyle/>
          <a:p>
            <a:r>
              <a:rPr lang="en-US" dirty="0"/>
              <a:t>PHP String Functions</a:t>
            </a:r>
          </a:p>
          <a:p>
            <a:pPr marL="342900" indent="-342900">
              <a:buFont typeface="Arial" panose="020B0604020202020204" pitchFamily="34" charset="0"/>
              <a:buChar char="•"/>
            </a:pPr>
            <a:r>
              <a:rPr lang="en-US" b="0" dirty="0"/>
              <a:t>Get The Length of a String: The PHP </a:t>
            </a:r>
            <a:r>
              <a:rPr lang="en-US" b="0" dirty="0" err="1"/>
              <a:t>strlen</a:t>
            </a:r>
            <a:r>
              <a:rPr lang="en-US" b="0" dirty="0"/>
              <a:t>() function returns the length of a string.</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Count The Number of Words in a String: The PHP </a:t>
            </a:r>
            <a:r>
              <a:rPr lang="en-US" b="0" dirty="0" err="1"/>
              <a:t>str_word_count</a:t>
            </a:r>
            <a:r>
              <a:rPr lang="en-US" b="0" dirty="0"/>
              <a:t>() function counts the number of words in a string:</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Reverse a String: The PHP </a:t>
            </a:r>
            <a:r>
              <a:rPr lang="en-US" b="0" dirty="0" err="1"/>
              <a:t>strrev</a:t>
            </a:r>
            <a:r>
              <a:rPr lang="en-US" b="0" dirty="0"/>
              <a:t>() function reverses a string</a:t>
            </a:r>
          </a:p>
          <a:p>
            <a:endParaRPr lang="en-US" b="0" dirty="0"/>
          </a:p>
          <a:p>
            <a:endParaRPr lang="en-US" dirty="0"/>
          </a:p>
        </p:txBody>
      </p:sp>
      <p:sp>
        <p:nvSpPr>
          <p:cNvPr id="4" name="TextBox 3">
            <a:extLst>
              <a:ext uri="{FF2B5EF4-FFF2-40B4-BE49-F238E27FC236}">
                <a16:creationId xmlns:a16="http://schemas.microsoft.com/office/drawing/2014/main" id="{B868B33C-8A4B-4F98-AD5A-673DA98F9024}"/>
              </a:ext>
            </a:extLst>
          </p:cNvPr>
          <p:cNvSpPr txBox="1"/>
          <p:nvPr/>
        </p:nvSpPr>
        <p:spPr>
          <a:xfrm>
            <a:off x="1099933" y="2560993"/>
            <a:ext cx="10760766" cy="923330"/>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echo </a:t>
            </a:r>
            <a:r>
              <a:rPr lang="en-US" dirty="0" err="1">
                <a:latin typeface="Courier New" panose="02070309020205020404" pitchFamily="49" charset="0"/>
                <a:cs typeface="Courier New" panose="02070309020205020404" pitchFamily="49" charset="0"/>
              </a:rPr>
              <a:t>strlen</a:t>
            </a:r>
            <a:r>
              <a:rPr lang="en-US" dirty="0">
                <a:latin typeface="Courier New" panose="02070309020205020404" pitchFamily="49" charset="0"/>
                <a:cs typeface="Courier New" panose="02070309020205020404" pitchFamily="49" charset="0"/>
              </a:rPr>
              <a:t>("Hello world!"); // outputs 12</a:t>
            </a:r>
          </a:p>
          <a:p>
            <a:r>
              <a:rPr lang="en-US" dirty="0">
                <a:latin typeface="Courier New" panose="02070309020205020404" pitchFamily="49" charset="0"/>
                <a:cs typeface="Courier New" panose="02070309020205020404" pitchFamily="49" charset="0"/>
              </a:rPr>
              <a:t>?&gt;</a:t>
            </a:r>
          </a:p>
        </p:txBody>
      </p:sp>
      <p:sp>
        <p:nvSpPr>
          <p:cNvPr id="5" name="TextBox 4">
            <a:extLst>
              <a:ext uri="{FF2B5EF4-FFF2-40B4-BE49-F238E27FC236}">
                <a16:creationId xmlns:a16="http://schemas.microsoft.com/office/drawing/2014/main" id="{1C1E52D8-6B94-4E8E-97AE-47C60B8275A0}"/>
              </a:ext>
            </a:extLst>
          </p:cNvPr>
          <p:cNvSpPr txBox="1"/>
          <p:nvPr/>
        </p:nvSpPr>
        <p:spPr>
          <a:xfrm>
            <a:off x="1106564" y="4224147"/>
            <a:ext cx="10760766" cy="923330"/>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echo </a:t>
            </a:r>
            <a:r>
              <a:rPr lang="en-US" dirty="0" err="1">
                <a:latin typeface="Courier New" panose="02070309020205020404" pitchFamily="49" charset="0"/>
                <a:cs typeface="Courier New" panose="02070309020205020404" pitchFamily="49" charset="0"/>
              </a:rPr>
              <a:t>str_word_count</a:t>
            </a:r>
            <a:r>
              <a:rPr lang="en-US" dirty="0">
                <a:latin typeface="Courier New" panose="02070309020205020404" pitchFamily="49" charset="0"/>
                <a:cs typeface="Courier New" panose="02070309020205020404" pitchFamily="49" charset="0"/>
              </a:rPr>
              <a:t>("Hello world!"); // outputs 2</a:t>
            </a:r>
          </a:p>
          <a:p>
            <a:r>
              <a:rPr lang="en-US" dirty="0">
                <a:latin typeface="Courier New" panose="02070309020205020404" pitchFamily="49" charset="0"/>
                <a:cs typeface="Courier New" panose="02070309020205020404" pitchFamily="49" charset="0"/>
              </a:rPr>
              <a:t>?&gt;</a:t>
            </a:r>
          </a:p>
        </p:txBody>
      </p:sp>
      <p:sp>
        <p:nvSpPr>
          <p:cNvPr id="6" name="TextBox 5">
            <a:extLst>
              <a:ext uri="{FF2B5EF4-FFF2-40B4-BE49-F238E27FC236}">
                <a16:creationId xmlns:a16="http://schemas.microsoft.com/office/drawing/2014/main" id="{3B2738C4-23E4-4775-951C-980A9253A64D}"/>
              </a:ext>
            </a:extLst>
          </p:cNvPr>
          <p:cNvSpPr txBox="1"/>
          <p:nvPr/>
        </p:nvSpPr>
        <p:spPr>
          <a:xfrm>
            <a:off x="1099933" y="5638301"/>
            <a:ext cx="10760766" cy="923330"/>
          </a:xfrm>
          <a:prstGeom prst="rect">
            <a:avLst/>
          </a:prstGeom>
          <a:solidFill>
            <a:schemeClr val="tx2">
              <a:lumMod val="20000"/>
              <a:lumOff val="80000"/>
            </a:schemeClr>
          </a:solidFill>
          <a:ln w="19050">
            <a:solidFill>
              <a:schemeClr val="tx1"/>
            </a:solidFill>
          </a:ln>
        </p:spPr>
        <p:txBody>
          <a:bodyPr wrap="square" rtlCol="0">
            <a:spAutoFit/>
          </a:bodyPr>
          <a:lstStyle/>
          <a:p>
            <a:r>
              <a:rPr lang="es-ES" dirty="0">
                <a:latin typeface="Courier New" panose="02070309020205020404" pitchFamily="49" charset="0"/>
                <a:cs typeface="Courier New" panose="02070309020205020404" pitchFamily="49" charset="0"/>
              </a:rPr>
              <a:t>&lt;?</a:t>
            </a:r>
            <a:r>
              <a:rPr lang="es-ES" dirty="0" err="1">
                <a:latin typeface="Courier New" panose="02070309020205020404" pitchFamily="49" charset="0"/>
                <a:cs typeface="Courier New" panose="02070309020205020404" pitchFamily="49" charset="0"/>
              </a:rPr>
              <a:t>php</a:t>
            </a:r>
            <a:endParaRPr lang="es-ES" dirty="0">
              <a:latin typeface="Courier New" panose="02070309020205020404" pitchFamily="49" charset="0"/>
              <a:cs typeface="Courier New" panose="02070309020205020404" pitchFamily="49" charset="0"/>
            </a:endParaRPr>
          </a:p>
          <a:p>
            <a:pPr lvl="1"/>
            <a:r>
              <a:rPr lang="es-ES" dirty="0">
                <a:latin typeface="Courier New" panose="02070309020205020404" pitchFamily="49" charset="0"/>
                <a:cs typeface="Courier New" panose="02070309020205020404" pitchFamily="49" charset="0"/>
              </a:rPr>
              <a:t>echo </a:t>
            </a:r>
            <a:r>
              <a:rPr lang="es-ES" dirty="0" err="1">
                <a:latin typeface="Courier New" panose="02070309020205020404" pitchFamily="49" charset="0"/>
                <a:cs typeface="Courier New" panose="02070309020205020404" pitchFamily="49" charset="0"/>
              </a:rPr>
              <a:t>strrev</a:t>
            </a:r>
            <a:r>
              <a:rPr lang="es-ES" dirty="0">
                <a:latin typeface="Courier New" panose="02070309020205020404" pitchFamily="49" charset="0"/>
                <a:cs typeface="Courier New" panose="02070309020205020404" pitchFamily="49" charset="0"/>
              </a:rPr>
              <a:t>("</a:t>
            </a:r>
            <a:r>
              <a:rPr lang="es-ES" dirty="0" err="1">
                <a:latin typeface="Courier New" panose="02070309020205020404" pitchFamily="49" charset="0"/>
                <a:cs typeface="Courier New" panose="02070309020205020404" pitchFamily="49" charset="0"/>
              </a:rPr>
              <a:t>Hello</a:t>
            </a:r>
            <a:r>
              <a:rPr lang="es-ES" dirty="0">
                <a:latin typeface="Courier New" panose="02070309020205020404" pitchFamily="49" charset="0"/>
                <a:cs typeface="Courier New" panose="02070309020205020404" pitchFamily="49" charset="0"/>
              </a:rPr>
              <a:t> </a:t>
            </a:r>
            <a:r>
              <a:rPr lang="es-ES" dirty="0" err="1">
                <a:latin typeface="Courier New" panose="02070309020205020404" pitchFamily="49" charset="0"/>
                <a:cs typeface="Courier New" panose="02070309020205020404" pitchFamily="49" charset="0"/>
              </a:rPr>
              <a:t>world</a:t>
            </a:r>
            <a:r>
              <a:rPr lang="es-ES" dirty="0">
                <a:latin typeface="Courier New" panose="02070309020205020404" pitchFamily="49" charset="0"/>
                <a:cs typeface="Courier New" panose="02070309020205020404" pitchFamily="49" charset="0"/>
              </a:rPr>
              <a:t>!"); // outputs !</a:t>
            </a:r>
            <a:r>
              <a:rPr lang="es-ES" dirty="0" err="1">
                <a:latin typeface="Courier New" panose="02070309020205020404" pitchFamily="49" charset="0"/>
                <a:cs typeface="Courier New" panose="02070309020205020404" pitchFamily="49" charset="0"/>
              </a:rPr>
              <a:t>dlrow</a:t>
            </a:r>
            <a:r>
              <a:rPr lang="es-ES" dirty="0">
                <a:latin typeface="Courier New" panose="02070309020205020404" pitchFamily="49" charset="0"/>
                <a:cs typeface="Courier New" panose="02070309020205020404" pitchFamily="49" charset="0"/>
              </a:rPr>
              <a:t> </a:t>
            </a:r>
            <a:r>
              <a:rPr lang="es-ES" dirty="0" err="1">
                <a:latin typeface="Courier New" panose="02070309020205020404" pitchFamily="49" charset="0"/>
                <a:cs typeface="Courier New" panose="02070309020205020404" pitchFamily="49" charset="0"/>
              </a:rPr>
              <a:t>olleH</a:t>
            </a:r>
            <a:endParaRPr lang="es-ES" dirty="0">
              <a:latin typeface="Courier New" panose="02070309020205020404" pitchFamily="49" charset="0"/>
              <a:cs typeface="Courier New" panose="02070309020205020404" pitchFamily="49" charset="0"/>
            </a:endParaRPr>
          </a:p>
          <a:p>
            <a:r>
              <a:rPr lang="es-ES"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870658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445B-2028-43FE-8C28-BAC441B4130A}"/>
              </a:ext>
            </a:extLst>
          </p:cNvPr>
          <p:cNvSpPr>
            <a:spLocks noGrp="1"/>
          </p:cNvSpPr>
          <p:nvPr>
            <p:ph type="title"/>
          </p:nvPr>
        </p:nvSpPr>
        <p:spPr/>
        <p:txBody>
          <a:bodyPr/>
          <a:lstStyle/>
          <a:p>
            <a:r>
              <a:rPr lang="en-US" dirty="0"/>
              <a:t>PHP String</a:t>
            </a:r>
            <a:br>
              <a:rPr lang="en-US" dirty="0"/>
            </a:br>
            <a:endParaRPr lang="en-US" dirty="0"/>
          </a:p>
        </p:txBody>
      </p:sp>
      <p:sp>
        <p:nvSpPr>
          <p:cNvPr id="3" name="Content Placeholder 2">
            <a:extLst>
              <a:ext uri="{FF2B5EF4-FFF2-40B4-BE49-F238E27FC236}">
                <a16:creationId xmlns:a16="http://schemas.microsoft.com/office/drawing/2014/main" id="{17F54F5F-4D26-4675-8E56-410B5B51848E}"/>
              </a:ext>
            </a:extLst>
          </p:cNvPr>
          <p:cNvSpPr>
            <a:spLocks noGrp="1"/>
          </p:cNvSpPr>
          <p:nvPr>
            <p:ph idx="1"/>
          </p:nvPr>
        </p:nvSpPr>
        <p:spPr/>
        <p:txBody>
          <a:bodyPr/>
          <a:lstStyle/>
          <a:p>
            <a:r>
              <a:rPr lang="en-US" dirty="0"/>
              <a:t>PHP String Functions</a:t>
            </a:r>
          </a:p>
          <a:p>
            <a:pPr marL="342900" indent="-342900">
              <a:buFont typeface="Arial" panose="020B0604020202020204" pitchFamily="34" charset="0"/>
              <a:buChar char="•"/>
            </a:pPr>
            <a:r>
              <a:rPr lang="en-US" b="0" dirty="0"/>
              <a:t>Search For a Specific Text Within a String: The PHP </a:t>
            </a:r>
            <a:r>
              <a:rPr lang="en-US" b="0" dirty="0" err="1"/>
              <a:t>strpos</a:t>
            </a:r>
            <a:r>
              <a:rPr lang="en-US" b="0" dirty="0"/>
              <a:t>() function searches for a specific text within a string. If a match is found, the function returns the character position of the first match. If no match is found, it will return FALSE.</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Replace Text Within a String: The PHP </a:t>
            </a:r>
            <a:r>
              <a:rPr lang="en-US" b="0" dirty="0" err="1"/>
              <a:t>str_replace</a:t>
            </a:r>
            <a:r>
              <a:rPr lang="en-US" b="0" dirty="0"/>
              <a:t>() function replaces some characters with some other characters in a string.</a:t>
            </a:r>
          </a:p>
          <a:p>
            <a:endParaRPr lang="en-US" b="0" dirty="0"/>
          </a:p>
          <a:p>
            <a:endParaRPr lang="en-US" dirty="0"/>
          </a:p>
        </p:txBody>
      </p:sp>
      <p:sp>
        <p:nvSpPr>
          <p:cNvPr id="4" name="TextBox 3">
            <a:extLst>
              <a:ext uri="{FF2B5EF4-FFF2-40B4-BE49-F238E27FC236}">
                <a16:creationId xmlns:a16="http://schemas.microsoft.com/office/drawing/2014/main" id="{CCAF6E2F-216D-47BC-B772-FC49D5DCD9B3}"/>
              </a:ext>
            </a:extLst>
          </p:cNvPr>
          <p:cNvSpPr txBox="1"/>
          <p:nvPr/>
        </p:nvSpPr>
        <p:spPr>
          <a:xfrm>
            <a:off x="1099933" y="3197098"/>
            <a:ext cx="10760766" cy="923330"/>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echo </a:t>
            </a:r>
            <a:r>
              <a:rPr lang="en-US" dirty="0" err="1">
                <a:latin typeface="Courier New" panose="02070309020205020404" pitchFamily="49" charset="0"/>
                <a:cs typeface="Courier New" panose="02070309020205020404" pitchFamily="49" charset="0"/>
              </a:rPr>
              <a:t>strpos</a:t>
            </a:r>
            <a:r>
              <a:rPr lang="en-US" dirty="0">
                <a:latin typeface="Courier New" panose="02070309020205020404" pitchFamily="49" charset="0"/>
                <a:cs typeface="Courier New" panose="02070309020205020404" pitchFamily="49" charset="0"/>
              </a:rPr>
              <a:t>("Hello world!", "world"); // outputs 6</a:t>
            </a:r>
          </a:p>
          <a:p>
            <a:r>
              <a:rPr lang="en-US" dirty="0">
                <a:latin typeface="Courier New" panose="02070309020205020404" pitchFamily="49" charset="0"/>
                <a:cs typeface="Courier New" panose="02070309020205020404" pitchFamily="49" charset="0"/>
              </a:rPr>
              <a:t>?&gt;</a:t>
            </a:r>
          </a:p>
        </p:txBody>
      </p:sp>
      <p:sp>
        <p:nvSpPr>
          <p:cNvPr id="5" name="TextBox 4">
            <a:extLst>
              <a:ext uri="{FF2B5EF4-FFF2-40B4-BE49-F238E27FC236}">
                <a16:creationId xmlns:a16="http://schemas.microsoft.com/office/drawing/2014/main" id="{2B3B448A-D549-4324-9FE2-565EBB776CE1}"/>
              </a:ext>
            </a:extLst>
          </p:cNvPr>
          <p:cNvSpPr txBox="1"/>
          <p:nvPr/>
        </p:nvSpPr>
        <p:spPr>
          <a:xfrm>
            <a:off x="1106564" y="4833748"/>
            <a:ext cx="10760766" cy="1200329"/>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echo </a:t>
            </a:r>
            <a:r>
              <a:rPr lang="en-US" dirty="0" err="1">
                <a:latin typeface="Courier New" panose="02070309020205020404" pitchFamily="49" charset="0"/>
                <a:cs typeface="Courier New" panose="02070309020205020404" pitchFamily="49" charset="0"/>
              </a:rPr>
              <a:t>str_replace</a:t>
            </a:r>
            <a:r>
              <a:rPr lang="en-US" dirty="0">
                <a:latin typeface="Courier New" panose="02070309020205020404" pitchFamily="49" charset="0"/>
                <a:cs typeface="Courier New" panose="02070309020205020404" pitchFamily="49" charset="0"/>
              </a:rPr>
              <a:t>("world", "Dolly", "Hello world!"); // outputs Hello Dolly!</a:t>
            </a:r>
          </a:p>
          <a:p>
            <a:r>
              <a:rPr lang="en-US"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2303648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AF45-9A0D-43EE-885F-4B8B9099B61E}"/>
              </a:ext>
            </a:extLst>
          </p:cNvPr>
          <p:cNvSpPr>
            <a:spLocks noGrp="1"/>
          </p:cNvSpPr>
          <p:nvPr>
            <p:ph type="title"/>
          </p:nvPr>
        </p:nvSpPr>
        <p:spPr/>
        <p:txBody>
          <a:bodyPr/>
          <a:lstStyle/>
          <a:p>
            <a:r>
              <a:rPr lang="en-US" dirty="0"/>
              <a:t>PHP Integer</a:t>
            </a:r>
            <a:br>
              <a:rPr lang="en-US" dirty="0"/>
            </a:br>
            <a:endParaRPr lang="en-US" dirty="0"/>
          </a:p>
        </p:txBody>
      </p:sp>
      <p:sp>
        <p:nvSpPr>
          <p:cNvPr id="3" name="Content Placeholder 2">
            <a:extLst>
              <a:ext uri="{FF2B5EF4-FFF2-40B4-BE49-F238E27FC236}">
                <a16:creationId xmlns:a16="http://schemas.microsoft.com/office/drawing/2014/main" id="{2CF84FAC-8DE1-4041-ADB0-064E4AE0C62C}"/>
              </a:ext>
            </a:extLst>
          </p:cNvPr>
          <p:cNvSpPr>
            <a:spLocks noGrp="1"/>
          </p:cNvSpPr>
          <p:nvPr>
            <p:ph idx="1"/>
          </p:nvPr>
        </p:nvSpPr>
        <p:spPr/>
        <p:txBody>
          <a:bodyPr/>
          <a:lstStyle/>
          <a:p>
            <a:pPr marL="342900" indent="-342900">
              <a:buFont typeface="Arial" panose="020B0604020202020204" pitchFamily="34" charset="0"/>
              <a:buChar char="•"/>
            </a:pPr>
            <a:r>
              <a:rPr lang="en-US" b="0" dirty="0"/>
              <a:t>An integer data type is a non-decimal number between -2,147,483,648 and 2,147,483,647.</a:t>
            </a:r>
            <a:endParaRPr lang="en-US" dirty="0"/>
          </a:p>
        </p:txBody>
      </p:sp>
      <p:sp>
        <p:nvSpPr>
          <p:cNvPr id="4" name="TextBox 3">
            <a:extLst>
              <a:ext uri="{FF2B5EF4-FFF2-40B4-BE49-F238E27FC236}">
                <a16:creationId xmlns:a16="http://schemas.microsoft.com/office/drawing/2014/main" id="{E21FDA73-F977-4395-98D4-012E0FA9C81C}"/>
              </a:ext>
            </a:extLst>
          </p:cNvPr>
          <p:cNvSpPr txBox="1"/>
          <p:nvPr/>
        </p:nvSpPr>
        <p:spPr>
          <a:xfrm>
            <a:off x="1060177" y="2600750"/>
            <a:ext cx="10760766" cy="1200329"/>
          </a:xfrm>
          <a:prstGeom prst="rect">
            <a:avLst/>
          </a:prstGeom>
          <a:solidFill>
            <a:schemeClr val="tx2">
              <a:lumMod val="20000"/>
              <a:lumOff val="80000"/>
            </a:schemeClr>
          </a:solidFill>
          <a:ln w="19050">
            <a:solidFill>
              <a:schemeClr val="tx1"/>
            </a:solidFill>
          </a:ln>
        </p:spPr>
        <p:txBody>
          <a:bodyPr wrap="square" rtlCol="0">
            <a:spAutoFit/>
          </a:bodyPr>
          <a:lstStyle/>
          <a:p>
            <a:r>
              <a:rPr lang="es-ES" dirty="0">
                <a:latin typeface="Courier New" panose="02070309020205020404" pitchFamily="49" charset="0"/>
                <a:cs typeface="Courier New" panose="02070309020205020404" pitchFamily="49" charset="0"/>
              </a:rPr>
              <a:t>&lt;?</a:t>
            </a:r>
            <a:r>
              <a:rPr lang="es-ES" dirty="0" err="1">
                <a:latin typeface="Courier New" panose="02070309020205020404" pitchFamily="49" charset="0"/>
                <a:cs typeface="Courier New" panose="02070309020205020404" pitchFamily="49" charset="0"/>
              </a:rPr>
              <a:t>php</a:t>
            </a:r>
            <a:r>
              <a:rPr lang="es-ES" dirty="0">
                <a:latin typeface="Courier New" panose="02070309020205020404" pitchFamily="49" charset="0"/>
                <a:cs typeface="Courier New" panose="02070309020205020404" pitchFamily="49" charset="0"/>
              </a:rPr>
              <a:t> </a:t>
            </a:r>
          </a:p>
          <a:p>
            <a:r>
              <a:rPr lang="es-ES" dirty="0">
                <a:latin typeface="Courier New" panose="02070309020205020404" pitchFamily="49" charset="0"/>
                <a:cs typeface="Courier New" panose="02070309020205020404" pitchFamily="49" charset="0"/>
              </a:rPr>
              <a:t>$x = 5985;</a:t>
            </a:r>
          </a:p>
          <a:p>
            <a:r>
              <a:rPr lang="es-ES" dirty="0" err="1">
                <a:latin typeface="Courier New" panose="02070309020205020404" pitchFamily="49" charset="0"/>
                <a:cs typeface="Courier New" panose="02070309020205020404" pitchFamily="49" charset="0"/>
              </a:rPr>
              <a:t>var_dump</a:t>
            </a:r>
            <a:r>
              <a:rPr lang="es-ES" dirty="0">
                <a:latin typeface="Courier New" panose="02070309020205020404" pitchFamily="49" charset="0"/>
                <a:cs typeface="Courier New" panose="02070309020205020404" pitchFamily="49" charset="0"/>
              </a:rPr>
              <a:t>($x);</a:t>
            </a:r>
          </a:p>
          <a:p>
            <a:r>
              <a:rPr lang="es-ES" dirty="0">
                <a:latin typeface="Courier New" panose="02070309020205020404" pitchFamily="49" charset="0"/>
                <a:cs typeface="Courier New" panose="02070309020205020404" pitchFamily="49" charset="0"/>
              </a:rPr>
              <a:t>?&gt;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8125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6E6F-4DCB-475B-95B7-9726F9065DA8}"/>
              </a:ext>
            </a:extLst>
          </p:cNvPr>
          <p:cNvSpPr>
            <a:spLocks noGrp="1"/>
          </p:cNvSpPr>
          <p:nvPr>
            <p:ph type="title"/>
          </p:nvPr>
        </p:nvSpPr>
        <p:spPr/>
        <p:txBody>
          <a:bodyPr/>
          <a:lstStyle/>
          <a:p>
            <a:r>
              <a:rPr lang="en-US" dirty="0"/>
              <a:t>PHP Float</a:t>
            </a:r>
            <a:br>
              <a:rPr lang="en-US" dirty="0"/>
            </a:br>
            <a:endParaRPr lang="en-US" dirty="0"/>
          </a:p>
        </p:txBody>
      </p:sp>
      <p:sp>
        <p:nvSpPr>
          <p:cNvPr id="3" name="Content Placeholder 2">
            <a:extLst>
              <a:ext uri="{FF2B5EF4-FFF2-40B4-BE49-F238E27FC236}">
                <a16:creationId xmlns:a16="http://schemas.microsoft.com/office/drawing/2014/main" id="{86A5246C-9175-471D-BC35-7890FDF96494}"/>
              </a:ext>
            </a:extLst>
          </p:cNvPr>
          <p:cNvSpPr>
            <a:spLocks noGrp="1"/>
          </p:cNvSpPr>
          <p:nvPr>
            <p:ph idx="1"/>
          </p:nvPr>
        </p:nvSpPr>
        <p:spPr/>
        <p:txBody>
          <a:bodyPr/>
          <a:lstStyle/>
          <a:p>
            <a:pPr marL="342900" indent="-342900">
              <a:buFont typeface="Arial" panose="020B0604020202020204" pitchFamily="34" charset="0"/>
              <a:buChar char="•"/>
            </a:pPr>
            <a:r>
              <a:rPr lang="en-US" b="0" dirty="0"/>
              <a:t>A float (floating point number) is a number with a decimal point or a number in exponential form.</a:t>
            </a:r>
          </a:p>
          <a:p>
            <a:pPr marL="342900" indent="-342900">
              <a:buFont typeface="Arial" panose="020B0604020202020204" pitchFamily="34" charset="0"/>
              <a:buChar char="•"/>
            </a:pPr>
            <a:r>
              <a:rPr lang="en-US" b="0" dirty="0"/>
              <a:t>In the following example $x is a float. The PHP </a:t>
            </a:r>
            <a:r>
              <a:rPr lang="en-US" b="0" dirty="0" err="1"/>
              <a:t>var_dump</a:t>
            </a:r>
            <a:r>
              <a:rPr lang="en-US" b="0" dirty="0"/>
              <a:t>() function returns the data type and value:</a:t>
            </a:r>
          </a:p>
          <a:p>
            <a:endParaRPr lang="en-US" dirty="0"/>
          </a:p>
        </p:txBody>
      </p:sp>
      <p:sp>
        <p:nvSpPr>
          <p:cNvPr id="4" name="TextBox 3">
            <a:extLst>
              <a:ext uri="{FF2B5EF4-FFF2-40B4-BE49-F238E27FC236}">
                <a16:creationId xmlns:a16="http://schemas.microsoft.com/office/drawing/2014/main" id="{558A46A5-BA24-42AB-8BAB-8D7D36004451}"/>
              </a:ext>
            </a:extLst>
          </p:cNvPr>
          <p:cNvSpPr txBox="1"/>
          <p:nvPr/>
        </p:nvSpPr>
        <p:spPr>
          <a:xfrm>
            <a:off x="1060177" y="3276609"/>
            <a:ext cx="10760766" cy="1200329"/>
          </a:xfrm>
          <a:prstGeom prst="rect">
            <a:avLst/>
          </a:prstGeom>
          <a:solidFill>
            <a:schemeClr val="tx2">
              <a:lumMod val="20000"/>
              <a:lumOff val="80000"/>
            </a:schemeClr>
          </a:solidFill>
          <a:ln w="19050">
            <a:solidFill>
              <a:schemeClr val="tx1"/>
            </a:solidFill>
          </a:ln>
        </p:spPr>
        <p:txBody>
          <a:bodyPr wrap="square" rtlCol="0">
            <a:spAutoFit/>
          </a:bodyPr>
          <a:lstStyle/>
          <a:p>
            <a:r>
              <a:rPr lang="es-ES" dirty="0">
                <a:latin typeface="Courier New" panose="02070309020205020404" pitchFamily="49" charset="0"/>
                <a:cs typeface="Courier New" panose="02070309020205020404" pitchFamily="49" charset="0"/>
              </a:rPr>
              <a:t>&lt;?</a:t>
            </a:r>
            <a:r>
              <a:rPr lang="es-ES" dirty="0" err="1">
                <a:latin typeface="Courier New" panose="02070309020205020404" pitchFamily="49" charset="0"/>
                <a:cs typeface="Courier New" panose="02070309020205020404" pitchFamily="49" charset="0"/>
              </a:rPr>
              <a:t>php</a:t>
            </a:r>
            <a:r>
              <a:rPr lang="es-ES" dirty="0">
                <a:latin typeface="Courier New" panose="02070309020205020404" pitchFamily="49" charset="0"/>
                <a:cs typeface="Courier New" panose="02070309020205020404" pitchFamily="49" charset="0"/>
              </a:rPr>
              <a:t> </a:t>
            </a:r>
          </a:p>
          <a:p>
            <a:r>
              <a:rPr lang="es-ES" dirty="0">
                <a:latin typeface="Courier New" panose="02070309020205020404" pitchFamily="49" charset="0"/>
                <a:cs typeface="Courier New" panose="02070309020205020404" pitchFamily="49" charset="0"/>
              </a:rPr>
              <a:t>$x = 10.365;</a:t>
            </a:r>
          </a:p>
          <a:p>
            <a:r>
              <a:rPr lang="es-ES" dirty="0" err="1">
                <a:latin typeface="Courier New" panose="02070309020205020404" pitchFamily="49" charset="0"/>
                <a:cs typeface="Courier New" panose="02070309020205020404" pitchFamily="49" charset="0"/>
              </a:rPr>
              <a:t>var_dump</a:t>
            </a:r>
            <a:r>
              <a:rPr lang="es-ES" dirty="0">
                <a:latin typeface="Courier New" panose="02070309020205020404" pitchFamily="49" charset="0"/>
                <a:cs typeface="Courier New" panose="02070309020205020404" pitchFamily="49" charset="0"/>
              </a:rPr>
              <a:t>($x);</a:t>
            </a:r>
          </a:p>
          <a:p>
            <a:r>
              <a:rPr lang="es-ES" dirty="0">
                <a:latin typeface="Courier New" panose="02070309020205020404" pitchFamily="49" charset="0"/>
                <a:cs typeface="Courier New" panose="02070309020205020404" pitchFamily="49" charset="0"/>
              </a:rPr>
              <a:t>?&gt;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51010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F54F-2F31-444C-B8F7-A824918DD1CE}"/>
              </a:ext>
            </a:extLst>
          </p:cNvPr>
          <p:cNvSpPr>
            <a:spLocks noGrp="1"/>
          </p:cNvSpPr>
          <p:nvPr>
            <p:ph type="title"/>
          </p:nvPr>
        </p:nvSpPr>
        <p:spPr/>
        <p:txBody>
          <a:bodyPr/>
          <a:lstStyle/>
          <a:p>
            <a:r>
              <a:rPr lang="en-US" dirty="0"/>
              <a:t>PHP Boolean</a:t>
            </a:r>
            <a:br>
              <a:rPr lang="en-US" dirty="0"/>
            </a:br>
            <a:endParaRPr lang="en-US" dirty="0"/>
          </a:p>
        </p:txBody>
      </p:sp>
      <p:sp>
        <p:nvSpPr>
          <p:cNvPr id="3" name="Content Placeholder 2">
            <a:extLst>
              <a:ext uri="{FF2B5EF4-FFF2-40B4-BE49-F238E27FC236}">
                <a16:creationId xmlns:a16="http://schemas.microsoft.com/office/drawing/2014/main" id="{5D3660B6-9F93-4457-9685-00709EC585AD}"/>
              </a:ext>
            </a:extLst>
          </p:cNvPr>
          <p:cNvSpPr>
            <a:spLocks noGrp="1"/>
          </p:cNvSpPr>
          <p:nvPr>
            <p:ph idx="1"/>
          </p:nvPr>
        </p:nvSpPr>
        <p:spPr/>
        <p:txBody>
          <a:bodyPr/>
          <a:lstStyle/>
          <a:p>
            <a:pPr marL="342900" indent="-342900">
              <a:buFont typeface="Arial" panose="020B0604020202020204" pitchFamily="34" charset="0"/>
              <a:buChar char="•"/>
            </a:pPr>
            <a:r>
              <a:rPr lang="en-US" b="0" dirty="0"/>
              <a:t>A Boolean represents two possible states: TRUE or FALSE.</a:t>
            </a:r>
          </a:p>
          <a:p>
            <a:pPr marL="342900" indent="-342900">
              <a:buFont typeface="Arial" panose="020B0604020202020204" pitchFamily="34" charset="0"/>
              <a:buChar char="•"/>
            </a:pPr>
            <a:r>
              <a:rPr lang="en-US" b="0" dirty="0"/>
              <a:t>Booleans are often used in conditional testing. </a:t>
            </a:r>
          </a:p>
          <a:p>
            <a:endParaRPr lang="en-US" dirty="0"/>
          </a:p>
        </p:txBody>
      </p:sp>
      <p:sp>
        <p:nvSpPr>
          <p:cNvPr id="4" name="TextBox 3">
            <a:extLst>
              <a:ext uri="{FF2B5EF4-FFF2-40B4-BE49-F238E27FC236}">
                <a16:creationId xmlns:a16="http://schemas.microsoft.com/office/drawing/2014/main" id="{B281FA32-8667-436B-9589-6E14274653A3}"/>
              </a:ext>
            </a:extLst>
          </p:cNvPr>
          <p:cNvSpPr txBox="1"/>
          <p:nvPr/>
        </p:nvSpPr>
        <p:spPr>
          <a:xfrm>
            <a:off x="1046924" y="2680262"/>
            <a:ext cx="10760766" cy="1200329"/>
          </a:xfrm>
          <a:prstGeom prst="rect">
            <a:avLst/>
          </a:prstGeom>
          <a:solidFill>
            <a:schemeClr val="tx2">
              <a:lumMod val="20000"/>
              <a:lumOff val="80000"/>
            </a:schemeClr>
          </a:solidFill>
          <a:ln w="19050">
            <a:solidFill>
              <a:schemeClr val="tx1"/>
            </a:solidFill>
          </a:ln>
        </p:spPr>
        <p:txBody>
          <a:bodyPr wrap="square" rtlCol="0">
            <a:spAutoFit/>
          </a:bodyPr>
          <a:lstStyle/>
          <a:p>
            <a:r>
              <a:rPr lang="es-ES" dirty="0">
                <a:latin typeface="Courier New" panose="02070309020205020404" pitchFamily="49" charset="0"/>
                <a:cs typeface="Courier New" panose="02070309020205020404" pitchFamily="49" charset="0"/>
              </a:rPr>
              <a:t>&lt;?</a:t>
            </a:r>
            <a:r>
              <a:rPr lang="es-ES" dirty="0" err="1">
                <a:latin typeface="Courier New" panose="02070309020205020404" pitchFamily="49" charset="0"/>
                <a:cs typeface="Courier New" panose="02070309020205020404" pitchFamily="49" charset="0"/>
              </a:rPr>
              <a:t>php</a:t>
            </a:r>
            <a:r>
              <a:rPr lang="es-ES" dirty="0">
                <a:latin typeface="Courier New" panose="02070309020205020404" pitchFamily="49" charset="0"/>
                <a:cs typeface="Courier New" panose="02070309020205020404" pitchFamily="49" charset="0"/>
              </a:rPr>
              <a:t> </a:t>
            </a:r>
          </a:p>
          <a:p>
            <a:r>
              <a:rPr lang="es-ES" dirty="0">
                <a:latin typeface="Courier New" panose="02070309020205020404" pitchFamily="49" charset="0"/>
                <a:cs typeface="Courier New" panose="02070309020205020404" pitchFamily="49" charset="0"/>
              </a:rPr>
              <a:t>$x = true;</a:t>
            </a:r>
          </a:p>
          <a:p>
            <a:r>
              <a:rPr lang="es-ES" dirty="0">
                <a:latin typeface="Courier New" panose="02070309020205020404" pitchFamily="49" charset="0"/>
                <a:cs typeface="Courier New" panose="02070309020205020404" pitchFamily="49" charset="0"/>
              </a:rPr>
              <a:t>$y = false;</a:t>
            </a:r>
          </a:p>
          <a:p>
            <a:r>
              <a:rPr lang="es-ES" dirty="0">
                <a:latin typeface="Courier New" panose="02070309020205020404" pitchFamily="49" charset="0"/>
                <a:cs typeface="Courier New" panose="02070309020205020404" pitchFamily="49" charset="0"/>
              </a:rPr>
              <a:t>?&gt;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20398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AA4B-27A0-4252-B8CE-06AA210B2406}"/>
              </a:ext>
            </a:extLst>
          </p:cNvPr>
          <p:cNvSpPr>
            <a:spLocks noGrp="1"/>
          </p:cNvSpPr>
          <p:nvPr>
            <p:ph type="title"/>
          </p:nvPr>
        </p:nvSpPr>
        <p:spPr/>
        <p:txBody>
          <a:bodyPr/>
          <a:lstStyle/>
          <a:p>
            <a:r>
              <a:rPr lang="en-US" dirty="0"/>
              <a:t>PHP Array</a:t>
            </a:r>
            <a:br>
              <a:rPr lang="en-US" dirty="0"/>
            </a:br>
            <a:endParaRPr lang="en-US" dirty="0"/>
          </a:p>
        </p:txBody>
      </p:sp>
      <p:sp>
        <p:nvSpPr>
          <p:cNvPr id="3" name="Content Placeholder 2">
            <a:extLst>
              <a:ext uri="{FF2B5EF4-FFF2-40B4-BE49-F238E27FC236}">
                <a16:creationId xmlns:a16="http://schemas.microsoft.com/office/drawing/2014/main" id="{8B777528-5842-4019-A286-42F4CB671281}"/>
              </a:ext>
            </a:extLst>
          </p:cNvPr>
          <p:cNvSpPr>
            <a:spLocks noGrp="1"/>
          </p:cNvSpPr>
          <p:nvPr>
            <p:ph idx="1"/>
          </p:nvPr>
        </p:nvSpPr>
        <p:spPr/>
        <p:txBody>
          <a:bodyPr/>
          <a:lstStyle/>
          <a:p>
            <a:pPr marL="342900" indent="-342900">
              <a:buFont typeface="Arial" panose="020B0604020202020204" pitchFamily="34" charset="0"/>
              <a:buChar char="•"/>
            </a:pPr>
            <a:r>
              <a:rPr lang="en-US" b="0" dirty="0"/>
              <a:t>An array stores multiple values in one single variable.</a:t>
            </a:r>
          </a:p>
          <a:p>
            <a:pPr marL="342900" indent="-342900">
              <a:buFont typeface="Arial" panose="020B0604020202020204" pitchFamily="34" charset="0"/>
              <a:buChar char="•"/>
            </a:pPr>
            <a:r>
              <a:rPr lang="en-US" b="0" dirty="0"/>
              <a:t>In the following example $cars is an array. The PHP </a:t>
            </a:r>
            <a:r>
              <a:rPr lang="en-US" b="0" dirty="0" err="1"/>
              <a:t>var_dump</a:t>
            </a:r>
            <a:r>
              <a:rPr lang="en-US" b="0" dirty="0"/>
              <a:t>() function returns the data type and value:</a:t>
            </a:r>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9D0655D-C9B5-4D5D-9DDC-549D31800A1F}"/>
              </a:ext>
            </a:extLst>
          </p:cNvPr>
          <p:cNvSpPr txBox="1"/>
          <p:nvPr/>
        </p:nvSpPr>
        <p:spPr>
          <a:xfrm>
            <a:off x="1046924" y="2958557"/>
            <a:ext cx="10760766" cy="1200329"/>
          </a:xfrm>
          <a:prstGeom prst="rect">
            <a:avLst/>
          </a:prstGeom>
          <a:solidFill>
            <a:schemeClr val="tx2">
              <a:lumMod val="20000"/>
              <a:lumOff val="80000"/>
            </a:schemeClr>
          </a:solidFill>
          <a:ln w="19050">
            <a:solidFill>
              <a:schemeClr val="tx1"/>
            </a:solidFill>
          </a:ln>
        </p:spPr>
        <p:txBody>
          <a:bodyPr wrap="square" rtlCol="0">
            <a:spAutoFit/>
          </a:bodyPr>
          <a:lstStyle/>
          <a:p>
            <a:r>
              <a:rPr lang="es-ES" dirty="0">
                <a:latin typeface="Courier New" panose="02070309020205020404" pitchFamily="49" charset="0"/>
                <a:cs typeface="Courier New" panose="02070309020205020404" pitchFamily="49" charset="0"/>
              </a:rPr>
              <a:t>&lt;?</a:t>
            </a:r>
            <a:r>
              <a:rPr lang="es-ES" dirty="0" err="1">
                <a:latin typeface="Courier New" panose="02070309020205020404" pitchFamily="49" charset="0"/>
                <a:cs typeface="Courier New" panose="02070309020205020404" pitchFamily="49" charset="0"/>
              </a:rPr>
              <a:t>php</a:t>
            </a:r>
            <a:r>
              <a:rPr lang="es-ES" dirty="0">
                <a:latin typeface="Courier New" panose="02070309020205020404" pitchFamily="49" charset="0"/>
                <a:cs typeface="Courier New" panose="02070309020205020404" pitchFamily="49" charset="0"/>
              </a:rPr>
              <a:t> </a:t>
            </a:r>
          </a:p>
          <a:p>
            <a:r>
              <a:rPr lang="es-ES" dirty="0">
                <a:latin typeface="Courier New" panose="02070309020205020404" pitchFamily="49" charset="0"/>
                <a:cs typeface="Courier New" panose="02070309020205020404" pitchFamily="49" charset="0"/>
              </a:rPr>
              <a:t>$cars = array("</a:t>
            </a:r>
            <a:r>
              <a:rPr lang="es-ES" dirty="0" err="1">
                <a:latin typeface="Courier New" panose="02070309020205020404" pitchFamily="49" charset="0"/>
                <a:cs typeface="Courier New" panose="02070309020205020404" pitchFamily="49" charset="0"/>
              </a:rPr>
              <a:t>Volvo","BMW","Toyota</a:t>
            </a:r>
            <a:r>
              <a:rPr lang="es-ES" dirty="0">
                <a:latin typeface="Courier New" panose="02070309020205020404" pitchFamily="49" charset="0"/>
                <a:cs typeface="Courier New" panose="02070309020205020404" pitchFamily="49" charset="0"/>
              </a:rPr>
              <a:t>");</a:t>
            </a:r>
          </a:p>
          <a:p>
            <a:r>
              <a:rPr lang="es-ES" dirty="0" err="1">
                <a:latin typeface="Courier New" panose="02070309020205020404" pitchFamily="49" charset="0"/>
                <a:cs typeface="Courier New" panose="02070309020205020404" pitchFamily="49" charset="0"/>
              </a:rPr>
              <a:t>var_dump</a:t>
            </a:r>
            <a:r>
              <a:rPr lang="es-ES" dirty="0">
                <a:latin typeface="Courier New" panose="02070309020205020404" pitchFamily="49" charset="0"/>
                <a:cs typeface="Courier New" panose="02070309020205020404" pitchFamily="49" charset="0"/>
              </a:rPr>
              <a:t>($cars);</a:t>
            </a:r>
          </a:p>
          <a:p>
            <a:r>
              <a:rPr lang="es-ES" dirty="0">
                <a:latin typeface="Courier New" panose="02070309020205020404" pitchFamily="49" charset="0"/>
                <a:cs typeface="Courier New" panose="02070309020205020404" pitchFamily="49" charset="0"/>
              </a:rPr>
              <a:t>?&gt;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0377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CB62-1207-4E69-AAAB-2D3D21CB7ECB}"/>
              </a:ext>
            </a:extLst>
          </p:cNvPr>
          <p:cNvSpPr>
            <a:spLocks noGrp="1"/>
          </p:cNvSpPr>
          <p:nvPr>
            <p:ph type="title"/>
          </p:nvPr>
        </p:nvSpPr>
        <p:spPr/>
        <p:txBody>
          <a:bodyPr>
            <a:normAutofit/>
          </a:bodyPr>
          <a:lstStyle/>
          <a:p>
            <a:r>
              <a:rPr lang="en-US" dirty="0"/>
              <a:t>A Simple HTML Document</a:t>
            </a:r>
            <a:br>
              <a:rPr lang="en-US" dirty="0"/>
            </a:br>
            <a:endParaRPr lang="en-US" dirty="0"/>
          </a:p>
        </p:txBody>
      </p:sp>
      <p:sp>
        <p:nvSpPr>
          <p:cNvPr id="4" name="TextBox 3">
            <a:extLst>
              <a:ext uri="{FF2B5EF4-FFF2-40B4-BE49-F238E27FC236}">
                <a16:creationId xmlns:a16="http://schemas.microsoft.com/office/drawing/2014/main" id="{874675A0-0211-413D-B5D2-B75B9D7F9A0A}"/>
              </a:ext>
            </a:extLst>
          </p:cNvPr>
          <p:cNvSpPr txBox="1"/>
          <p:nvPr/>
        </p:nvSpPr>
        <p:spPr>
          <a:xfrm>
            <a:off x="1020418" y="2203175"/>
            <a:ext cx="10813773" cy="2308324"/>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&lt;!DOCTYPE html&gt;</a:t>
            </a:r>
          </a:p>
          <a:p>
            <a:r>
              <a:rPr lang="en-US" dirty="0">
                <a:latin typeface="Courier New" panose="02070309020205020404" pitchFamily="49" charset="0"/>
                <a:cs typeface="Courier New" panose="02070309020205020404" pitchFamily="49" charset="0"/>
              </a:rPr>
              <a:t>&lt;html&gt;</a:t>
            </a:r>
          </a:p>
          <a:p>
            <a:pPr lvl="1"/>
            <a:r>
              <a:rPr lang="en-US" dirty="0">
                <a:latin typeface="Courier New" panose="02070309020205020404" pitchFamily="49" charset="0"/>
                <a:cs typeface="Courier New" panose="02070309020205020404" pitchFamily="49" charset="0"/>
              </a:rPr>
              <a:t>&lt;body&gt;</a:t>
            </a:r>
          </a:p>
          <a:p>
            <a:pPr lvl="2"/>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	echo "My first PHP script!";</a:t>
            </a:r>
          </a:p>
          <a:p>
            <a:pPr lvl="2"/>
            <a:r>
              <a:rPr lang="en-US" dirty="0">
                <a:latin typeface="Courier New" panose="02070309020205020404" pitchFamily="49" charset="0"/>
                <a:cs typeface="Courier New" panose="02070309020205020404" pitchFamily="49" charset="0"/>
              </a:rPr>
              <a:t>?&gt;</a:t>
            </a:r>
          </a:p>
          <a:p>
            <a:pPr lvl="1"/>
            <a:r>
              <a:rPr lang="en-US" dirty="0">
                <a:latin typeface="Courier New" panose="02070309020205020404" pitchFamily="49" charset="0"/>
                <a:cs typeface="Courier New" panose="02070309020205020404" pitchFamily="49" charset="0"/>
              </a:rPr>
              <a:t>&lt;/body&gt;</a:t>
            </a:r>
          </a:p>
          <a:p>
            <a:r>
              <a:rPr lang="en-US" dirty="0">
                <a:latin typeface="Courier New" panose="02070309020205020404" pitchFamily="49" charset="0"/>
                <a:cs typeface="Courier New" panose="02070309020205020404" pitchFamily="49" charset="0"/>
              </a:rPr>
              <a:t>&lt;/html&gt;</a:t>
            </a:r>
          </a:p>
        </p:txBody>
      </p:sp>
      <p:sp>
        <p:nvSpPr>
          <p:cNvPr id="5" name="Content Placeholder 2">
            <a:extLst>
              <a:ext uri="{FF2B5EF4-FFF2-40B4-BE49-F238E27FC236}">
                <a16:creationId xmlns:a16="http://schemas.microsoft.com/office/drawing/2014/main" id="{57F7A832-9367-4E29-95D1-BD6FF6C74985}"/>
              </a:ext>
            </a:extLst>
          </p:cNvPr>
          <p:cNvSpPr>
            <a:spLocks noGrp="1"/>
          </p:cNvSpPr>
          <p:nvPr>
            <p:ph idx="1"/>
          </p:nvPr>
        </p:nvSpPr>
        <p:spPr>
          <a:xfrm>
            <a:off x="609600" y="1752601"/>
            <a:ext cx="10160000" cy="4373563"/>
          </a:xfrm>
        </p:spPr>
        <p:txBody>
          <a:bodyPr/>
          <a:lstStyle/>
          <a:p>
            <a:pPr marL="342900" indent="-342900">
              <a:buFont typeface="Arial" panose="020B0604020202020204" pitchFamily="34" charset="0"/>
              <a:buChar char="•"/>
            </a:pPr>
            <a:r>
              <a:rPr lang="en-US" b="0" dirty="0"/>
              <a:t>This prints the sentence “My first PHP script” on the screen</a:t>
            </a:r>
          </a:p>
          <a:p>
            <a:pPr marL="800100" lvl="1" indent="-342900"/>
            <a:endParaRPr lang="en-US" b="0" dirty="0"/>
          </a:p>
        </p:txBody>
      </p:sp>
    </p:spTree>
    <p:extLst>
      <p:ext uri="{BB962C8B-B14F-4D97-AF65-F5344CB8AC3E}">
        <p14:creationId xmlns:p14="http://schemas.microsoft.com/office/powerpoint/2010/main" val="1104409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2617-0817-4295-BFD8-35814A3C5690}"/>
              </a:ext>
            </a:extLst>
          </p:cNvPr>
          <p:cNvSpPr>
            <a:spLocks noGrp="1"/>
          </p:cNvSpPr>
          <p:nvPr>
            <p:ph type="title"/>
          </p:nvPr>
        </p:nvSpPr>
        <p:spPr/>
        <p:txBody>
          <a:bodyPr/>
          <a:lstStyle/>
          <a:p>
            <a:r>
              <a:rPr lang="en-US" dirty="0"/>
              <a:t>PHP Constants</a:t>
            </a:r>
            <a:br>
              <a:rPr lang="en-US" dirty="0"/>
            </a:br>
            <a:endParaRPr lang="en-US" dirty="0"/>
          </a:p>
        </p:txBody>
      </p:sp>
      <p:sp>
        <p:nvSpPr>
          <p:cNvPr id="3" name="Content Placeholder 2">
            <a:extLst>
              <a:ext uri="{FF2B5EF4-FFF2-40B4-BE49-F238E27FC236}">
                <a16:creationId xmlns:a16="http://schemas.microsoft.com/office/drawing/2014/main" id="{6E57860B-64E2-4CE6-B931-67C3083DCA9A}"/>
              </a:ext>
            </a:extLst>
          </p:cNvPr>
          <p:cNvSpPr>
            <a:spLocks noGrp="1"/>
          </p:cNvSpPr>
          <p:nvPr>
            <p:ph idx="1"/>
          </p:nvPr>
        </p:nvSpPr>
        <p:spPr/>
        <p:txBody>
          <a:bodyPr/>
          <a:lstStyle/>
          <a:p>
            <a:pPr marL="342900" indent="-342900">
              <a:buFont typeface="Arial" panose="020B0604020202020204" pitchFamily="34" charset="0"/>
              <a:buChar char="•"/>
            </a:pPr>
            <a:r>
              <a:rPr lang="en-US" b="0" dirty="0"/>
              <a:t>A constant is an identifier (name) for a simple value. The value cannot be changed during the script.</a:t>
            </a:r>
          </a:p>
          <a:p>
            <a:pPr marL="342900" indent="-342900">
              <a:buFont typeface="Arial" panose="020B0604020202020204" pitchFamily="34" charset="0"/>
              <a:buChar char="•"/>
            </a:pPr>
            <a:r>
              <a:rPr lang="en-US" b="0" dirty="0"/>
              <a:t>A valid constant name starts with a letter or underscore (no $ sign before the constant name).</a:t>
            </a:r>
          </a:p>
          <a:p>
            <a:pPr marL="342900" indent="-342900">
              <a:buFont typeface="Arial" panose="020B0604020202020204" pitchFamily="34" charset="0"/>
              <a:buChar char="•"/>
            </a:pPr>
            <a:r>
              <a:rPr lang="en-US" b="0" dirty="0"/>
              <a:t>To create a constant, use the define() function.</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Parameters:</a:t>
            </a:r>
          </a:p>
          <a:p>
            <a:pPr marL="800100" lvl="1" indent="-342900"/>
            <a:r>
              <a:rPr lang="en-US" b="0" i="1" dirty="0"/>
              <a:t>name</a:t>
            </a:r>
            <a:r>
              <a:rPr lang="en-US" b="0" dirty="0"/>
              <a:t>: Specifies the name of the constant</a:t>
            </a:r>
          </a:p>
          <a:p>
            <a:pPr marL="800100" lvl="1" indent="-342900"/>
            <a:r>
              <a:rPr lang="en-US" b="0" i="1" dirty="0"/>
              <a:t>value</a:t>
            </a:r>
            <a:r>
              <a:rPr lang="en-US" b="0" dirty="0"/>
              <a:t>: Specifies the value of the constant</a:t>
            </a:r>
          </a:p>
          <a:p>
            <a:pPr marL="800100" lvl="1" indent="-342900"/>
            <a:r>
              <a:rPr lang="en-US" b="0" i="1" dirty="0"/>
              <a:t>case-insensitive</a:t>
            </a:r>
            <a:r>
              <a:rPr lang="en-US" b="0" dirty="0"/>
              <a:t>: Specifies whether the constant name should be case-insensitive. Default is false</a:t>
            </a:r>
          </a:p>
          <a:p>
            <a:pPr marL="342900" indent="-342900">
              <a:buFont typeface="Arial" panose="020B0604020202020204" pitchFamily="34" charset="0"/>
              <a:buChar char="•"/>
            </a:pPr>
            <a:endParaRPr lang="en-US" dirty="0"/>
          </a:p>
          <a:p>
            <a:endParaRPr lang="en-US" dirty="0"/>
          </a:p>
        </p:txBody>
      </p:sp>
      <p:sp>
        <p:nvSpPr>
          <p:cNvPr id="4" name="TextBox 3">
            <a:extLst>
              <a:ext uri="{FF2B5EF4-FFF2-40B4-BE49-F238E27FC236}">
                <a16:creationId xmlns:a16="http://schemas.microsoft.com/office/drawing/2014/main" id="{53A53FB3-225B-49CA-A512-C28B7C328FAA}"/>
              </a:ext>
            </a:extLst>
          </p:cNvPr>
          <p:cNvSpPr txBox="1"/>
          <p:nvPr/>
        </p:nvSpPr>
        <p:spPr>
          <a:xfrm>
            <a:off x="1046924" y="3713931"/>
            <a:ext cx="10760766" cy="369332"/>
          </a:xfrm>
          <a:prstGeom prst="rect">
            <a:avLst/>
          </a:prstGeom>
          <a:solidFill>
            <a:schemeClr val="tx2">
              <a:lumMod val="20000"/>
              <a:lumOff val="80000"/>
            </a:schemeClr>
          </a:solidFill>
          <a:ln w="19050">
            <a:solidFill>
              <a:schemeClr val="tx1"/>
            </a:solidFill>
          </a:ln>
        </p:spPr>
        <p:txBody>
          <a:bodyPr wrap="square" rtlCol="0">
            <a:spAutoFit/>
          </a:bodyPr>
          <a:lstStyle/>
          <a:p>
            <a:r>
              <a:rPr lang="es-ES" dirty="0">
                <a:latin typeface="Courier New" panose="02070309020205020404" pitchFamily="49" charset="0"/>
                <a:cs typeface="Courier New" panose="02070309020205020404" pitchFamily="49" charset="0"/>
              </a:rPr>
              <a:t>define(</a:t>
            </a:r>
            <a:r>
              <a:rPr lang="es-ES" dirty="0" err="1">
                <a:latin typeface="Courier New" panose="02070309020205020404" pitchFamily="49" charset="0"/>
                <a:cs typeface="Courier New" panose="02070309020205020404" pitchFamily="49" charset="0"/>
              </a:rPr>
              <a:t>name</a:t>
            </a:r>
            <a:r>
              <a:rPr lang="es-ES" dirty="0">
                <a:latin typeface="Courier New" panose="02070309020205020404" pitchFamily="49" charset="0"/>
                <a:cs typeface="Courier New" panose="02070309020205020404" pitchFamily="49" charset="0"/>
              </a:rPr>
              <a:t>, </a:t>
            </a:r>
            <a:r>
              <a:rPr lang="es-ES" dirty="0" err="1">
                <a:latin typeface="Courier New" panose="02070309020205020404" pitchFamily="49" charset="0"/>
                <a:cs typeface="Courier New" panose="02070309020205020404" pitchFamily="49" charset="0"/>
              </a:rPr>
              <a:t>value</a:t>
            </a:r>
            <a:r>
              <a:rPr lang="es-ES" dirty="0">
                <a:latin typeface="Courier New" panose="02070309020205020404" pitchFamily="49" charset="0"/>
                <a:cs typeface="Courier New" panose="02070309020205020404" pitchFamily="49" charset="0"/>
              </a:rPr>
              <a:t>, case-</a:t>
            </a:r>
            <a:r>
              <a:rPr lang="es-ES" dirty="0" err="1">
                <a:latin typeface="Courier New" panose="02070309020205020404" pitchFamily="49" charset="0"/>
                <a:cs typeface="Courier New" panose="02070309020205020404" pitchFamily="49" charset="0"/>
              </a:rPr>
              <a:t>insensitive</a:t>
            </a:r>
            <a:r>
              <a:rPr lang="es-ES" dirty="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73058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4FFE-3092-49AC-98BA-F1A52E6EB265}"/>
              </a:ext>
            </a:extLst>
          </p:cNvPr>
          <p:cNvSpPr>
            <a:spLocks noGrp="1"/>
          </p:cNvSpPr>
          <p:nvPr>
            <p:ph type="title"/>
          </p:nvPr>
        </p:nvSpPr>
        <p:spPr/>
        <p:txBody>
          <a:bodyPr/>
          <a:lstStyle/>
          <a:p>
            <a:r>
              <a:rPr lang="en-US" dirty="0"/>
              <a:t>PHP Constants</a:t>
            </a:r>
            <a:br>
              <a:rPr lang="en-US" dirty="0"/>
            </a:br>
            <a:endParaRPr lang="en-US" dirty="0"/>
          </a:p>
        </p:txBody>
      </p:sp>
      <p:sp>
        <p:nvSpPr>
          <p:cNvPr id="3" name="Content Placeholder 2">
            <a:extLst>
              <a:ext uri="{FF2B5EF4-FFF2-40B4-BE49-F238E27FC236}">
                <a16:creationId xmlns:a16="http://schemas.microsoft.com/office/drawing/2014/main" id="{4A2D3598-B82B-4FDC-8E17-56066C0C464C}"/>
              </a:ext>
            </a:extLst>
          </p:cNvPr>
          <p:cNvSpPr>
            <a:spLocks noGrp="1"/>
          </p:cNvSpPr>
          <p:nvPr>
            <p:ph idx="1"/>
          </p:nvPr>
        </p:nvSpPr>
        <p:spPr/>
        <p:txBody>
          <a:bodyPr/>
          <a:lstStyle/>
          <a:p>
            <a:pPr marL="342900" indent="-342900">
              <a:buFont typeface="Arial" panose="020B0604020202020204" pitchFamily="34" charset="0"/>
              <a:buChar char="•"/>
            </a:pPr>
            <a:r>
              <a:rPr lang="en-US" b="0" dirty="0"/>
              <a:t>The example below creates a constant with a </a:t>
            </a:r>
            <a:r>
              <a:rPr lang="en-US" dirty="0"/>
              <a:t>case-sensitive</a:t>
            </a:r>
            <a:r>
              <a:rPr lang="en-US" b="0" dirty="0"/>
              <a:t> name:</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r>
              <a:rPr lang="en-US" b="0" dirty="0"/>
              <a:t>The example below creates a constant with a </a:t>
            </a:r>
            <a:r>
              <a:rPr lang="en-US" dirty="0"/>
              <a:t>case-insensitive</a:t>
            </a:r>
            <a:r>
              <a:rPr lang="en-US" b="0" dirty="0"/>
              <a:t> name:</a:t>
            </a:r>
            <a:endParaRPr lang="en-US" dirty="0"/>
          </a:p>
        </p:txBody>
      </p:sp>
      <p:sp>
        <p:nvSpPr>
          <p:cNvPr id="4" name="TextBox 3">
            <a:extLst>
              <a:ext uri="{FF2B5EF4-FFF2-40B4-BE49-F238E27FC236}">
                <a16:creationId xmlns:a16="http://schemas.microsoft.com/office/drawing/2014/main" id="{1DCB3462-27F4-4CEA-9EFE-6A584785EF66}"/>
              </a:ext>
            </a:extLst>
          </p:cNvPr>
          <p:cNvSpPr txBox="1"/>
          <p:nvPr/>
        </p:nvSpPr>
        <p:spPr>
          <a:xfrm>
            <a:off x="1046924" y="2189929"/>
            <a:ext cx="10760766" cy="1200329"/>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define("GREETING", "Welcome to W3Schools.com!");</a:t>
            </a:r>
          </a:p>
          <a:p>
            <a:pPr lvl="1"/>
            <a:r>
              <a:rPr lang="en-US" dirty="0">
                <a:latin typeface="Courier New" panose="02070309020205020404" pitchFamily="49" charset="0"/>
                <a:cs typeface="Courier New" panose="02070309020205020404" pitchFamily="49" charset="0"/>
              </a:rPr>
              <a:t>echo GREETING;</a:t>
            </a:r>
          </a:p>
          <a:p>
            <a:r>
              <a:rPr lang="en-US" dirty="0">
                <a:latin typeface="Courier New" panose="02070309020205020404" pitchFamily="49" charset="0"/>
                <a:cs typeface="Courier New" panose="02070309020205020404" pitchFamily="49" charset="0"/>
              </a:rPr>
              <a:t>?&gt;</a:t>
            </a:r>
          </a:p>
        </p:txBody>
      </p:sp>
      <p:sp>
        <p:nvSpPr>
          <p:cNvPr id="5" name="TextBox 4">
            <a:extLst>
              <a:ext uri="{FF2B5EF4-FFF2-40B4-BE49-F238E27FC236}">
                <a16:creationId xmlns:a16="http://schemas.microsoft.com/office/drawing/2014/main" id="{C2DEF18B-F204-4A73-A56C-C236E041E23E}"/>
              </a:ext>
            </a:extLst>
          </p:cNvPr>
          <p:cNvSpPr txBox="1"/>
          <p:nvPr/>
        </p:nvSpPr>
        <p:spPr>
          <a:xfrm>
            <a:off x="1066804" y="3919338"/>
            <a:ext cx="10760766" cy="1200329"/>
          </a:xfrm>
          <a:prstGeom prst="rect">
            <a:avLst/>
          </a:prstGeom>
          <a:solidFill>
            <a:schemeClr val="tx2">
              <a:lumMod val="20000"/>
              <a:lumOff val="80000"/>
            </a:schemeClr>
          </a:solidFill>
          <a:ln w="1905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&lt;?</a:t>
            </a:r>
            <a:r>
              <a:rPr lang="en-US" dirty="0" err="1">
                <a:latin typeface="Courier New" panose="02070309020205020404" pitchFamily="49" charset="0"/>
                <a:cs typeface="Courier New" panose="02070309020205020404" pitchFamily="49" charset="0"/>
              </a:rPr>
              <a:t>php</a:t>
            </a:r>
            <a:endParaRPr lang="en-US" dirty="0">
              <a:latin typeface="Courier New" panose="02070309020205020404" pitchFamily="49" charset="0"/>
              <a:cs typeface="Courier New" panose="02070309020205020404" pitchFamily="49" charset="0"/>
            </a:endParaRPr>
          </a:p>
          <a:p>
            <a:pPr lvl="1"/>
            <a:r>
              <a:rPr lang="en-US" dirty="0">
                <a:latin typeface="Courier New" panose="02070309020205020404" pitchFamily="49" charset="0"/>
                <a:cs typeface="Courier New" panose="02070309020205020404" pitchFamily="49" charset="0"/>
              </a:rPr>
              <a:t>define("GREETING", "Welcome to W3Schools.com!", true);</a:t>
            </a:r>
          </a:p>
          <a:p>
            <a:pPr lvl="1"/>
            <a:r>
              <a:rPr lang="en-US" dirty="0">
                <a:latin typeface="Courier New" panose="02070309020205020404" pitchFamily="49" charset="0"/>
                <a:cs typeface="Courier New" panose="02070309020205020404" pitchFamily="49" charset="0"/>
              </a:rPr>
              <a:t>echo greeting;</a:t>
            </a:r>
          </a:p>
          <a:p>
            <a:r>
              <a:rPr lang="en-US"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2091731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99FA-1172-492A-97C6-E40EE237C779}"/>
              </a:ext>
            </a:extLst>
          </p:cNvPr>
          <p:cNvSpPr>
            <a:spLocks noGrp="1"/>
          </p:cNvSpPr>
          <p:nvPr>
            <p:ph type="title"/>
          </p:nvPr>
        </p:nvSpPr>
        <p:spPr/>
        <p:txBody>
          <a:bodyPr/>
          <a:lstStyle/>
          <a:p>
            <a:r>
              <a:rPr lang="en-US" dirty="0"/>
              <a:t>Self Study</a:t>
            </a:r>
            <a:br>
              <a:rPr lang="en-US" dirty="0"/>
            </a:br>
            <a:endParaRPr lang="en-US" dirty="0"/>
          </a:p>
        </p:txBody>
      </p:sp>
      <p:sp>
        <p:nvSpPr>
          <p:cNvPr id="3" name="Content Placeholder 2">
            <a:extLst>
              <a:ext uri="{FF2B5EF4-FFF2-40B4-BE49-F238E27FC236}">
                <a16:creationId xmlns:a16="http://schemas.microsoft.com/office/drawing/2014/main" id="{DA9705A5-5E37-48C5-BFB3-30E10F378729}"/>
              </a:ext>
            </a:extLst>
          </p:cNvPr>
          <p:cNvSpPr>
            <a:spLocks noGrp="1"/>
          </p:cNvSpPr>
          <p:nvPr>
            <p:ph idx="1"/>
          </p:nvPr>
        </p:nvSpPr>
        <p:spPr>
          <a:xfrm>
            <a:off x="609600" y="1752601"/>
            <a:ext cx="10160000" cy="4373563"/>
          </a:xfrm>
        </p:spPr>
        <p:txBody>
          <a:bodyPr>
            <a:normAutofit/>
          </a:bodyPr>
          <a:lstStyle/>
          <a:p>
            <a:pPr marL="342900" indent="-342900">
              <a:buFont typeface="Arial" panose="020B0604020202020204" pitchFamily="34" charset="0"/>
              <a:buChar char="•"/>
            </a:pPr>
            <a:r>
              <a:rPr lang="en-US" b="0" dirty="0"/>
              <a:t>PHP Variables Scope; Global &amp; Local Scope (</a:t>
            </a:r>
            <a:r>
              <a:rPr lang="en-US" b="0" dirty="0">
                <a:hlinkClick r:id="rId2"/>
              </a:rPr>
              <a:t>https://www.w3schools.com/php/php_variables.asp</a:t>
            </a:r>
            <a:r>
              <a:rPr lang="en-US" b="0" dirty="0"/>
              <a:t>)</a:t>
            </a:r>
          </a:p>
          <a:p>
            <a:pPr marL="342900" indent="-342900">
              <a:buFont typeface="Arial" panose="020B0604020202020204" pitchFamily="34" charset="0"/>
              <a:buChar char="•"/>
            </a:pPr>
            <a:r>
              <a:rPr lang="en-US" b="0" dirty="0"/>
              <a:t>PHP The global Keyword (</a:t>
            </a:r>
            <a:r>
              <a:rPr lang="en-US" b="0" dirty="0">
                <a:hlinkClick r:id="rId2"/>
              </a:rPr>
              <a:t>https://www.w3schools.com/php/php_variables.asp</a:t>
            </a:r>
            <a:r>
              <a:rPr lang="en-US" b="0" dirty="0"/>
              <a:t>)</a:t>
            </a:r>
          </a:p>
          <a:p>
            <a:pPr marL="342900" indent="-342900">
              <a:buFont typeface="Arial" panose="020B0604020202020204" pitchFamily="34" charset="0"/>
              <a:buChar char="•"/>
            </a:pPr>
            <a:r>
              <a:rPr lang="en-US" b="0" dirty="0"/>
              <a:t>PHP The static Keyword (</a:t>
            </a:r>
            <a:r>
              <a:rPr lang="en-US" b="0" dirty="0">
                <a:hlinkClick r:id="rId2"/>
              </a:rPr>
              <a:t>https://www.w3schools.com/php/php_variables.asp</a:t>
            </a:r>
            <a:r>
              <a:rPr lang="en-US" b="0" dirty="0"/>
              <a:t>)</a:t>
            </a:r>
          </a:p>
          <a:p>
            <a:pPr marL="342900" indent="-342900">
              <a:buFont typeface="Arial" panose="020B0604020202020204" pitchFamily="34" charset="0"/>
              <a:buChar char="•"/>
            </a:pPr>
            <a:r>
              <a:rPr lang="en-US" b="0" dirty="0"/>
              <a:t>The PHP print Statement (</a:t>
            </a:r>
            <a:r>
              <a:rPr lang="en-US" b="0" dirty="0">
                <a:hlinkClick r:id="rId3"/>
              </a:rPr>
              <a:t>https://www.w3schools.com/php/php_echo_print.asp</a:t>
            </a:r>
            <a:r>
              <a:rPr lang="en-US" b="0" dirty="0"/>
              <a:t>)</a:t>
            </a:r>
          </a:p>
          <a:p>
            <a:pPr marL="342900" indent="-342900">
              <a:buFont typeface="Arial" panose="020B0604020202020204" pitchFamily="34" charset="0"/>
              <a:buChar char="•"/>
            </a:pPr>
            <a:r>
              <a:rPr lang="en-US" b="0" dirty="0"/>
              <a:t>PHP Operators (</a:t>
            </a:r>
            <a:r>
              <a:rPr lang="en-US" b="0" dirty="0">
                <a:hlinkClick r:id="rId4"/>
              </a:rPr>
              <a:t>https://www.w3schools.com/php/php_operators.asp</a:t>
            </a:r>
            <a:r>
              <a:rPr lang="en-US" b="0" dirty="0"/>
              <a:t>)</a:t>
            </a:r>
          </a:p>
          <a:p>
            <a:pPr marL="342900"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b="0" dirty="0"/>
          </a:p>
        </p:txBody>
      </p:sp>
      <p:pic>
        <p:nvPicPr>
          <p:cNvPr id="4" name="Picture 20">
            <a:extLst>
              <a:ext uri="{FF2B5EF4-FFF2-40B4-BE49-F238E27FC236}">
                <a16:creationId xmlns:a16="http://schemas.microsoft.com/office/drawing/2014/main" id="{D9F5323D-C411-43F1-99EE-C33AEC8CA6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660" y="3981330"/>
            <a:ext cx="2193880" cy="287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115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F9EC2-4245-49E3-91FC-C887B7AA5E6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15D5F72-7EEA-495F-98FB-9F253D0BD344}"/>
              </a:ext>
            </a:extLst>
          </p:cNvPr>
          <p:cNvSpPr>
            <a:spLocks noGrp="1"/>
          </p:cNvSpPr>
          <p:nvPr>
            <p:ph idx="1"/>
          </p:nvPr>
        </p:nvSpPr>
        <p:spPr/>
        <p:txBody>
          <a:bodyPr/>
          <a:lstStyle/>
          <a:p>
            <a:pPr marL="257175" indent="-257175">
              <a:buFont typeface="Arial" panose="020B0604020202020204" pitchFamily="34" charset="0"/>
              <a:buChar char="•"/>
            </a:pPr>
            <a:r>
              <a:rPr lang="en-US" b="0" dirty="0">
                <a:hlinkClick r:id="rId2"/>
              </a:rPr>
              <a:t>https://www.w3schools.com/</a:t>
            </a:r>
            <a:endParaRPr lang="en-US" b="0" dirty="0"/>
          </a:p>
          <a:p>
            <a:pPr marL="257175" indent="-257175">
              <a:buFont typeface="Arial" panose="020B0604020202020204" pitchFamily="34" charset="0"/>
              <a:buChar char="•"/>
            </a:pPr>
            <a:r>
              <a:rPr lang="en-US" b="0" dirty="0"/>
              <a:t>Robin Nixon, Learning PHP, MySQL, JavaScript, and CSS, 2013</a:t>
            </a:r>
          </a:p>
          <a:p>
            <a:pPr marL="257175" indent="-257175">
              <a:buFont typeface="Arial" panose="020B0604020202020204" pitchFamily="34" charset="0"/>
              <a:buChar char="•"/>
            </a:pPr>
            <a:r>
              <a:rPr lang="en-US" b="0" dirty="0"/>
              <a:t>Mike McGrath, PHP &amp; My SQL in easy steps, 2012.</a:t>
            </a:r>
            <a:endParaRPr lang="ar-JO" b="0" dirty="0"/>
          </a:p>
          <a:p>
            <a:pPr marL="257175" indent="-257175">
              <a:buFont typeface="Arial" panose="020B0604020202020204" pitchFamily="34" charset="0"/>
              <a:buChar char="•"/>
            </a:pPr>
            <a:endParaRPr lang="en-US" b="0" dirty="0"/>
          </a:p>
        </p:txBody>
      </p:sp>
    </p:spTree>
    <p:extLst>
      <p:ext uri="{BB962C8B-B14F-4D97-AF65-F5344CB8AC3E}">
        <p14:creationId xmlns:p14="http://schemas.microsoft.com/office/powerpoint/2010/main" val="3343309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727A-F6E8-41E1-9F37-60BE320DB36D}"/>
              </a:ext>
            </a:extLst>
          </p:cNvPr>
          <p:cNvSpPr>
            <a:spLocks noGrp="1"/>
          </p:cNvSpPr>
          <p:nvPr>
            <p:ph type="ctrTitle"/>
          </p:nvPr>
        </p:nvSpPr>
        <p:spPr>
          <a:xfrm>
            <a:off x="609600" y="228601"/>
            <a:ext cx="10363200" cy="6304721"/>
          </a:xfrm>
        </p:spPr>
        <p:txBody>
          <a:bodyPr/>
          <a:lstStyle/>
          <a:p>
            <a:pPr algn="ctr"/>
            <a:r>
              <a:rPr lang="en-US" dirty="0">
                <a:solidFill>
                  <a:schemeClr val="tx2"/>
                </a:solidFill>
              </a:rPr>
              <a:t>The End</a:t>
            </a:r>
          </a:p>
        </p:txBody>
      </p:sp>
    </p:spTree>
    <p:extLst>
      <p:ext uri="{BB962C8B-B14F-4D97-AF65-F5344CB8AC3E}">
        <p14:creationId xmlns:p14="http://schemas.microsoft.com/office/powerpoint/2010/main" val="415754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5FEF-8686-4BBD-9337-4474CBA5CCBF}"/>
              </a:ext>
            </a:extLst>
          </p:cNvPr>
          <p:cNvSpPr>
            <a:spLocks noGrp="1"/>
          </p:cNvSpPr>
          <p:nvPr>
            <p:ph type="title"/>
          </p:nvPr>
        </p:nvSpPr>
        <p:spPr/>
        <p:txBody>
          <a:bodyPr/>
          <a:lstStyle/>
          <a:p>
            <a:r>
              <a:rPr lang="en-US" dirty="0"/>
              <a:t>What is PHP File?</a:t>
            </a:r>
            <a:br>
              <a:rPr lang="en-US" dirty="0"/>
            </a:br>
            <a:endParaRPr lang="en-US" dirty="0"/>
          </a:p>
        </p:txBody>
      </p:sp>
      <p:sp>
        <p:nvSpPr>
          <p:cNvPr id="3" name="Content Placeholder 2">
            <a:extLst>
              <a:ext uri="{FF2B5EF4-FFF2-40B4-BE49-F238E27FC236}">
                <a16:creationId xmlns:a16="http://schemas.microsoft.com/office/drawing/2014/main" id="{7AFB3CF7-8E32-485B-B45D-92CF615555AE}"/>
              </a:ext>
            </a:extLst>
          </p:cNvPr>
          <p:cNvSpPr>
            <a:spLocks noGrp="1"/>
          </p:cNvSpPr>
          <p:nvPr>
            <p:ph idx="1"/>
          </p:nvPr>
        </p:nvSpPr>
        <p:spPr/>
        <p:txBody>
          <a:bodyPr>
            <a:normAutofit/>
          </a:bodyPr>
          <a:lstStyle/>
          <a:p>
            <a:pPr marL="342900" indent="-342900">
              <a:buFont typeface="Arial" panose="020B0604020202020204" pitchFamily="34" charset="0"/>
              <a:buChar char="•"/>
            </a:pPr>
            <a:r>
              <a:rPr lang="en-US" b="0" dirty="0"/>
              <a:t>PHP files can contain text, HTML, CSS, JavaScript, and PHP code</a:t>
            </a:r>
          </a:p>
          <a:p>
            <a:pPr marL="342900" indent="-342900">
              <a:buFont typeface="Arial" panose="020B0604020202020204" pitchFamily="34" charset="0"/>
              <a:buChar char="•"/>
            </a:pPr>
            <a:r>
              <a:rPr lang="en-US" b="0" dirty="0"/>
              <a:t>PHP code are executed on the server, and the result is returned to the browser as plain HTML</a:t>
            </a:r>
          </a:p>
          <a:p>
            <a:pPr marL="342900" indent="-342900">
              <a:buFont typeface="Arial" panose="020B0604020202020204" pitchFamily="34" charset="0"/>
              <a:buChar char="•"/>
            </a:pPr>
            <a:r>
              <a:rPr lang="en-US" b="0" dirty="0"/>
              <a:t>PHP files have extension ".</a:t>
            </a:r>
            <a:r>
              <a:rPr lang="en-US" b="0" dirty="0" err="1"/>
              <a:t>php</a:t>
            </a:r>
            <a:r>
              <a:rPr lang="en-US" b="0" dirty="0"/>
              <a:t>"</a:t>
            </a:r>
          </a:p>
          <a:p>
            <a:pPr marL="342900" indent="-342900">
              <a:buFont typeface="Arial" panose="020B0604020202020204" pitchFamily="34" charset="0"/>
              <a:buChar char="•"/>
            </a:pPr>
            <a:endParaRPr lang="en-US" b="0" dirty="0"/>
          </a:p>
          <a:p>
            <a:endParaRPr lang="en-US" dirty="0"/>
          </a:p>
        </p:txBody>
      </p:sp>
    </p:spTree>
    <p:extLst>
      <p:ext uri="{BB962C8B-B14F-4D97-AF65-F5344CB8AC3E}">
        <p14:creationId xmlns:p14="http://schemas.microsoft.com/office/powerpoint/2010/main" val="327753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9DB2-FF3D-4199-94BD-8756A56ACBC3}"/>
              </a:ext>
            </a:extLst>
          </p:cNvPr>
          <p:cNvSpPr>
            <a:spLocks noGrp="1"/>
          </p:cNvSpPr>
          <p:nvPr>
            <p:ph type="title"/>
          </p:nvPr>
        </p:nvSpPr>
        <p:spPr/>
        <p:txBody>
          <a:bodyPr/>
          <a:lstStyle/>
          <a:p>
            <a:r>
              <a:rPr lang="en-US" dirty="0"/>
              <a:t>What Can PHP Do?</a:t>
            </a:r>
            <a:br>
              <a:rPr lang="en-US" dirty="0"/>
            </a:br>
            <a:endParaRPr lang="en-US" dirty="0"/>
          </a:p>
        </p:txBody>
      </p:sp>
      <p:sp>
        <p:nvSpPr>
          <p:cNvPr id="3" name="Content Placeholder 2">
            <a:extLst>
              <a:ext uri="{FF2B5EF4-FFF2-40B4-BE49-F238E27FC236}">
                <a16:creationId xmlns:a16="http://schemas.microsoft.com/office/drawing/2014/main" id="{9265CE13-A175-4A3B-B8B8-9A13611C4327}"/>
              </a:ext>
            </a:extLst>
          </p:cNvPr>
          <p:cNvSpPr>
            <a:spLocks noGrp="1"/>
          </p:cNvSpPr>
          <p:nvPr>
            <p:ph idx="1"/>
          </p:nvPr>
        </p:nvSpPr>
        <p:spPr/>
        <p:txBody>
          <a:bodyPr/>
          <a:lstStyle/>
          <a:p>
            <a:pPr marL="342900" indent="-342900">
              <a:buFont typeface="Arial" panose="020B0604020202020204" pitchFamily="34" charset="0"/>
              <a:buChar char="•"/>
            </a:pPr>
            <a:r>
              <a:rPr lang="en-US" b="0" dirty="0"/>
              <a:t>PHP can generate dynamic page content</a:t>
            </a:r>
          </a:p>
          <a:p>
            <a:pPr marL="342900" indent="-342900">
              <a:buFont typeface="Arial" panose="020B0604020202020204" pitchFamily="34" charset="0"/>
              <a:buChar char="•"/>
            </a:pPr>
            <a:r>
              <a:rPr lang="en-US" b="0" dirty="0"/>
              <a:t>PHP can create, open, read, write, delete, and close files on the server</a:t>
            </a:r>
          </a:p>
          <a:p>
            <a:pPr marL="342900" indent="-342900">
              <a:buFont typeface="Arial" panose="020B0604020202020204" pitchFamily="34" charset="0"/>
              <a:buChar char="•"/>
            </a:pPr>
            <a:r>
              <a:rPr lang="en-US" b="0" dirty="0"/>
              <a:t>PHP can collect form data</a:t>
            </a:r>
          </a:p>
          <a:p>
            <a:pPr marL="342900" indent="-342900">
              <a:buFont typeface="Arial" panose="020B0604020202020204" pitchFamily="34" charset="0"/>
              <a:buChar char="•"/>
            </a:pPr>
            <a:r>
              <a:rPr lang="en-US" b="0" dirty="0"/>
              <a:t>PHP can send and receive cookies</a:t>
            </a:r>
          </a:p>
          <a:p>
            <a:pPr marL="342900" indent="-342900">
              <a:buFont typeface="Arial" panose="020B0604020202020204" pitchFamily="34" charset="0"/>
              <a:buChar char="•"/>
            </a:pPr>
            <a:r>
              <a:rPr lang="en-US" b="0" dirty="0"/>
              <a:t>PHP can add, delete, modify data in your database</a:t>
            </a:r>
          </a:p>
          <a:p>
            <a:pPr marL="342900" indent="-342900">
              <a:buFont typeface="Arial" panose="020B0604020202020204" pitchFamily="34" charset="0"/>
              <a:buChar char="•"/>
            </a:pPr>
            <a:r>
              <a:rPr lang="en-US" b="0" dirty="0"/>
              <a:t>PHP can be used to control user-access</a:t>
            </a:r>
          </a:p>
          <a:p>
            <a:pPr marL="342900" indent="-342900">
              <a:buFont typeface="Arial" panose="020B0604020202020204" pitchFamily="34" charset="0"/>
              <a:buChar char="•"/>
            </a:pPr>
            <a:r>
              <a:rPr lang="en-US" b="0" dirty="0"/>
              <a:t>PHP can encrypt data</a:t>
            </a:r>
          </a:p>
          <a:p>
            <a:endParaRPr lang="en-US" dirty="0"/>
          </a:p>
        </p:txBody>
      </p:sp>
    </p:spTree>
    <p:extLst>
      <p:ext uri="{BB962C8B-B14F-4D97-AF65-F5344CB8AC3E}">
        <p14:creationId xmlns:p14="http://schemas.microsoft.com/office/powerpoint/2010/main" val="258950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FB54-12AF-44FE-89ED-D29484481989}"/>
              </a:ext>
            </a:extLst>
          </p:cNvPr>
          <p:cNvSpPr>
            <a:spLocks noGrp="1"/>
          </p:cNvSpPr>
          <p:nvPr>
            <p:ph type="title"/>
          </p:nvPr>
        </p:nvSpPr>
        <p:spPr/>
        <p:txBody>
          <a:bodyPr>
            <a:normAutofit/>
          </a:bodyPr>
          <a:lstStyle/>
          <a:p>
            <a:r>
              <a:rPr lang="en-US" dirty="0"/>
              <a:t>Why PHP?</a:t>
            </a:r>
            <a:br>
              <a:rPr lang="en-US" dirty="0"/>
            </a:br>
            <a:endParaRPr lang="en-US" dirty="0"/>
          </a:p>
        </p:txBody>
      </p:sp>
      <p:sp>
        <p:nvSpPr>
          <p:cNvPr id="3" name="Content Placeholder 2">
            <a:extLst>
              <a:ext uri="{FF2B5EF4-FFF2-40B4-BE49-F238E27FC236}">
                <a16:creationId xmlns:a16="http://schemas.microsoft.com/office/drawing/2014/main" id="{86EF2A05-2F4D-4466-8181-3B0741ADBAEB}"/>
              </a:ext>
            </a:extLst>
          </p:cNvPr>
          <p:cNvSpPr>
            <a:spLocks noGrp="1"/>
          </p:cNvSpPr>
          <p:nvPr>
            <p:ph idx="1"/>
          </p:nvPr>
        </p:nvSpPr>
        <p:spPr/>
        <p:txBody>
          <a:bodyPr/>
          <a:lstStyle/>
          <a:p>
            <a:pPr marL="342900" indent="-342900">
              <a:buFont typeface="Arial" panose="020B0604020202020204" pitchFamily="34" charset="0"/>
              <a:buChar char="•"/>
            </a:pPr>
            <a:r>
              <a:rPr lang="en-US" b="0" dirty="0"/>
              <a:t>PHP runs on various platforms (Windows, Linux, Unix, Mac OS X, etc.)</a:t>
            </a:r>
          </a:p>
          <a:p>
            <a:pPr marL="342900" indent="-342900">
              <a:buFont typeface="Arial" panose="020B0604020202020204" pitchFamily="34" charset="0"/>
              <a:buChar char="•"/>
            </a:pPr>
            <a:r>
              <a:rPr lang="en-US" b="0" dirty="0"/>
              <a:t>PHP is compatible with almost all servers used today (Apache, IIS, etc.)</a:t>
            </a:r>
          </a:p>
          <a:p>
            <a:pPr marL="342900" indent="-342900">
              <a:buFont typeface="Arial" panose="020B0604020202020204" pitchFamily="34" charset="0"/>
              <a:buChar char="•"/>
            </a:pPr>
            <a:r>
              <a:rPr lang="en-US" b="0" dirty="0"/>
              <a:t>PHP supports a wide range of databases</a:t>
            </a:r>
          </a:p>
          <a:p>
            <a:pPr marL="342900" indent="-342900">
              <a:buFont typeface="Arial" panose="020B0604020202020204" pitchFamily="34" charset="0"/>
              <a:buChar char="•"/>
            </a:pPr>
            <a:r>
              <a:rPr lang="en-US" b="0" dirty="0"/>
              <a:t>PHP is free. </a:t>
            </a:r>
          </a:p>
          <a:p>
            <a:pPr marL="342900" indent="-342900">
              <a:buFont typeface="Arial" panose="020B0604020202020204" pitchFamily="34" charset="0"/>
              <a:buChar char="•"/>
            </a:pPr>
            <a:r>
              <a:rPr lang="en-US" b="0" dirty="0"/>
              <a:t>PHP is easy to learn and runs efficiently on the server side</a:t>
            </a:r>
          </a:p>
          <a:p>
            <a:endParaRPr lang="en-US" dirty="0"/>
          </a:p>
        </p:txBody>
      </p:sp>
    </p:spTree>
    <p:extLst>
      <p:ext uri="{BB962C8B-B14F-4D97-AF65-F5344CB8AC3E}">
        <p14:creationId xmlns:p14="http://schemas.microsoft.com/office/powerpoint/2010/main" val="145085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5AD8-906E-49B7-955D-D9FA6319F01D}"/>
              </a:ext>
            </a:extLst>
          </p:cNvPr>
          <p:cNvSpPr>
            <a:spLocks noGrp="1"/>
          </p:cNvSpPr>
          <p:nvPr>
            <p:ph type="title"/>
          </p:nvPr>
        </p:nvSpPr>
        <p:spPr/>
        <p:txBody>
          <a:bodyPr/>
          <a:lstStyle/>
          <a:p>
            <a:r>
              <a:rPr lang="en-US" dirty="0"/>
              <a:t>What Do I Need?</a:t>
            </a:r>
          </a:p>
        </p:txBody>
      </p:sp>
      <p:sp>
        <p:nvSpPr>
          <p:cNvPr id="3" name="Content Placeholder 2">
            <a:extLst>
              <a:ext uri="{FF2B5EF4-FFF2-40B4-BE49-F238E27FC236}">
                <a16:creationId xmlns:a16="http://schemas.microsoft.com/office/drawing/2014/main" id="{569328D9-A1F2-40DF-9CE1-60FC91C62B2A}"/>
              </a:ext>
            </a:extLst>
          </p:cNvPr>
          <p:cNvSpPr>
            <a:spLocks noGrp="1"/>
          </p:cNvSpPr>
          <p:nvPr>
            <p:ph idx="1"/>
          </p:nvPr>
        </p:nvSpPr>
        <p:spPr/>
        <p:txBody>
          <a:bodyPr>
            <a:normAutofit/>
          </a:bodyPr>
          <a:lstStyle/>
          <a:p>
            <a:pPr marL="342900" indent="-342900">
              <a:buFont typeface="Arial" panose="020B0604020202020204" pitchFamily="34" charset="0"/>
              <a:buChar char="•"/>
            </a:pPr>
            <a:r>
              <a:rPr lang="en-US" b="0" dirty="0"/>
              <a:t>To start using PHP install a web server on your own PC, and then install PHP and MySQL</a:t>
            </a:r>
          </a:p>
          <a:p>
            <a:pPr marL="342900" indent="-342900">
              <a:buFont typeface="Arial" panose="020B0604020202020204" pitchFamily="34" charset="0"/>
              <a:buChar char="•"/>
            </a:pPr>
            <a:r>
              <a:rPr lang="en-US" b="0" dirty="0"/>
              <a:t>There are some excellent all-in-one Windows distributions that contain Apache, PHP, MySQL and other applications in a single installation file, e.g. </a:t>
            </a:r>
            <a:r>
              <a:rPr lang="en-US" b="0" dirty="0">
                <a:hlinkClick r:id="rId2"/>
              </a:rPr>
              <a:t>XAMPP</a:t>
            </a:r>
            <a:r>
              <a:rPr lang="en-US" b="0" dirty="0"/>
              <a:t>, </a:t>
            </a:r>
            <a:r>
              <a:rPr lang="en-US" b="0" dirty="0" err="1">
                <a:hlinkClick r:id="rId3"/>
              </a:rPr>
              <a:t>WampServer</a:t>
            </a:r>
            <a:r>
              <a:rPr lang="en-US" b="0" dirty="0"/>
              <a:t> and </a:t>
            </a:r>
            <a:r>
              <a:rPr lang="en-US" b="0" dirty="0" err="1">
                <a:hlinkClick r:id="rId4"/>
              </a:rPr>
              <a:t>Web.Developer</a:t>
            </a:r>
            <a:r>
              <a:rPr lang="en-US" b="0" dirty="0"/>
              <a:t>.</a:t>
            </a:r>
          </a:p>
          <a:p>
            <a:pPr marL="342900" indent="-342900">
              <a:buFont typeface="Arial" panose="020B0604020202020204" pitchFamily="34" charset="0"/>
              <a:buChar char="•"/>
            </a:pPr>
            <a:r>
              <a:rPr lang="en-US" b="0" dirty="0"/>
              <a:t>XAMPP is a completely free, easy to install Apache-MySQL-PHP-PERL-PEAR framework. The XAMPP open source package has been set up to be incredibly easy to install and to use. XAMPP saves time and effort and provides the software support for web frameworks like Drupal, Joomla, Moodle, or </a:t>
            </a:r>
            <a:r>
              <a:rPr lang="en-US" b="0" dirty="0" err="1"/>
              <a:t>wikiMedia</a:t>
            </a:r>
            <a:r>
              <a:rPr lang="en-US" b="0" dirty="0"/>
              <a:t> on any Windows PC.</a:t>
            </a:r>
          </a:p>
        </p:txBody>
      </p:sp>
    </p:spTree>
    <p:extLst>
      <p:ext uri="{BB962C8B-B14F-4D97-AF65-F5344CB8AC3E}">
        <p14:creationId xmlns:p14="http://schemas.microsoft.com/office/powerpoint/2010/main" val="340698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68C4-BF95-4123-829F-7D4E6A8F6C0D}"/>
              </a:ext>
            </a:extLst>
          </p:cNvPr>
          <p:cNvSpPr>
            <a:spLocks noGrp="1"/>
          </p:cNvSpPr>
          <p:nvPr>
            <p:ph type="title"/>
          </p:nvPr>
        </p:nvSpPr>
        <p:spPr/>
        <p:txBody>
          <a:bodyPr/>
          <a:lstStyle/>
          <a:p>
            <a:r>
              <a:rPr lang="en-US" dirty="0"/>
              <a:t>How to Install XAMPP for Windows</a:t>
            </a:r>
            <a:br>
              <a:rPr lang="en-US" dirty="0"/>
            </a:br>
            <a:endParaRPr lang="en-US" dirty="0"/>
          </a:p>
        </p:txBody>
      </p:sp>
      <p:sp>
        <p:nvSpPr>
          <p:cNvPr id="7" name="Content Placeholder 6">
            <a:extLst>
              <a:ext uri="{FF2B5EF4-FFF2-40B4-BE49-F238E27FC236}">
                <a16:creationId xmlns:a16="http://schemas.microsoft.com/office/drawing/2014/main" id="{F2EF473A-9383-4D37-A470-DED29DBC2179}"/>
              </a:ext>
            </a:extLst>
          </p:cNvPr>
          <p:cNvSpPr>
            <a:spLocks noGrp="1"/>
          </p:cNvSpPr>
          <p:nvPr>
            <p:ph idx="1"/>
          </p:nvPr>
        </p:nvSpPr>
        <p:spPr/>
        <p:txBody>
          <a:bodyPr/>
          <a:lstStyle/>
          <a:p>
            <a:r>
              <a:rPr lang="en-US" dirty="0">
                <a:solidFill>
                  <a:schemeClr val="tx2"/>
                </a:solidFill>
              </a:rPr>
              <a:t>Step 1: </a:t>
            </a:r>
            <a:r>
              <a:rPr lang="en-US" b="0" dirty="0"/>
              <a:t>In your web browser, go to  </a:t>
            </a:r>
            <a:r>
              <a:rPr lang="en-US" b="0" dirty="0">
                <a:hlinkClick r:id="rId2"/>
              </a:rPr>
              <a:t>https://www.apachefriends.org/index.html</a:t>
            </a:r>
            <a:endParaRPr lang="en-US" b="0" dirty="0"/>
          </a:p>
        </p:txBody>
      </p:sp>
      <p:pic>
        <p:nvPicPr>
          <p:cNvPr id="9" name="Picture 8">
            <a:extLst>
              <a:ext uri="{FF2B5EF4-FFF2-40B4-BE49-F238E27FC236}">
                <a16:creationId xmlns:a16="http://schemas.microsoft.com/office/drawing/2014/main" id="{F957BDF2-12B4-44F4-B382-B505E35CA34B}"/>
              </a:ext>
            </a:extLst>
          </p:cNvPr>
          <p:cNvPicPr>
            <a:picLocks noChangeAspect="1"/>
          </p:cNvPicPr>
          <p:nvPr/>
        </p:nvPicPr>
        <p:blipFill>
          <a:blip r:embed="rId3"/>
          <a:stretch>
            <a:fillRect/>
          </a:stretch>
        </p:blipFill>
        <p:spPr>
          <a:xfrm>
            <a:off x="706231" y="2242933"/>
            <a:ext cx="6073912" cy="4555434"/>
          </a:xfrm>
          <a:prstGeom prst="rect">
            <a:avLst/>
          </a:prstGeom>
        </p:spPr>
      </p:pic>
      <p:pic>
        <p:nvPicPr>
          <p:cNvPr id="11" name="Picture 10">
            <a:extLst>
              <a:ext uri="{FF2B5EF4-FFF2-40B4-BE49-F238E27FC236}">
                <a16:creationId xmlns:a16="http://schemas.microsoft.com/office/drawing/2014/main" id="{E51AFDB4-8427-4888-A01B-9184C91A53F5}"/>
              </a:ext>
            </a:extLst>
          </p:cNvPr>
          <p:cNvPicPr>
            <a:picLocks noChangeAspect="1"/>
          </p:cNvPicPr>
          <p:nvPr/>
        </p:nvPicPr>
        <p:blipFill>
          <a:blip r:embed="rId4"/>
          <a:stretch>
            <a:fillRect/>
          </a:stretch>
        </p:blipFill>
        <p:spPr>
          <a:xfrm>
            <a:off x="10250556" y="152400"/>
            <a:ext cx="1524000" cy="1504950"/>
          </a:xfrm>
          <a:prstGeom prst="rect">
            <a:avLst/>
          </a:prstGeom>
        </p:spPr>
      </p:pic>
    </p:spTree>
    <p:extLst>
      <p:ext uri="{BB962C8B-B14F-4D97-AF65-F5344CB8AC3E}">
        <p14:creationId xmlns:p14="http://schemas.microsoft.com/office/powerpoint/2010/main" val="3951735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Theme1" id="{19B52E48-B2E5-4B11-9E87-4A53F352037A}" vid="{5867DE95-314F-4C8F-83EC-64FEFD4B82EE}"/>
    </a:ext>
  </a:extLst>
</a:theme>
</file>

<file path=docProps/app.xml><?xml version="1.0" encoding="utf-8"?>
<Properties xmlns="http://schemas.openxmlformats.org/officeDocument/2006/extended-properties" xmlns:vt="http://schemas.openxmlformats.org/officeDocument/2006/docPropsVTypes">
  <Template/>
  <TotalTime>489</TotalTime>
  <Words>2526</Words>
  <Application>Microsoft Office PowerPoint</Application>
  <PresentationFormat>Widescreen</PresentationFormat>
  <Paragraphs>317</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Arial Black</vt:lpstr>
      <vt:lpstr>Courier New</vt:lpstr>
      <vt:lpstr>Theme1</vt:lpstr>
      <vt:lpstr>PowerPoint Presentation</vt:lpstr>
      <vt:lpstr>Lecture 1 What is PHP?</vt:lpstr>
      <vt:lpstr>What is PHP? </vt:lpstr>
      <vt:lpstr>A Simple HTML Document </vt:lpstr>
      <vt:lpstr>What is PHP File? </vt:lpstr>
      <vt:lpstr>What Can PHP Do? </vt:lpstr>
      <vt:lpstr>Why PHP? </vt:lpstr>
      <vt:lpstr>What Do I Need?</vt:lpstr>
      <vt:lpstr>How to Install XAMPP for Windows </vt:lpstr>
      <vt:lpstr>How to Install XAMPP for Windows </vt:lpstr>
      <vt:lpstr>How to Install XAMPP for Windows </vt:lpstr>
      <vt:lpstr>How to Install XAMPP for Windows </vt:lpstr>
      <vt:lpstr>How to Install XAMPP for Windows </vt:lpstr>
      <vt:lpstr>How to Install XAMPP for Windows </vt:lpstr>
      <vt:lpstr>How to Install XAMPP for Windows </vt:lpstr>
      <vt:lpstr>How to Install XAMPP for Windows </vt:lpstr>
      <vt:lpstr>How to Install XAMPP for Windows </vt:lpstr>
      <vt:lpstr>How to Install XAMPP for Windows </vt:lpstr>
      <vt:lpstr>Run a PHP program in XAMPP Server </vt:lpstr>
      <vt:lpstr>Run a PHP program in XAMPP Server </vt:lpstr>
      <vt:lpstr>Run a PHP program in XAMPP Server </vt:lpstr>
      <vt:lpstr>Create your website home page </vt:lpstr>
      <vt:lpstr>Lecture 2 PHP basics (1)</vt:lpstr>
      <vt:lpstr>Basic PHP Syntax </vt:lpstr>
      <vt:lpstr>Basic PHP Syntax </vt:lpstr>
      <vt:lpstr>Comments in PHP </vt:lpstr>
      <vt:lpstr>PHP Case Sensitivity </vt:lpstr>
      <vt:lpstr>PHP Variables </vt:lpstr>
      <vt:lpstr>Rules for PHP variables </vt:lpstr>
      <vt:lpstr>Output Variables </vt:lpstr>
      <vt:lpstr>Lecture 3 PHP basics (2)</vt:lpstr>
      <vt:lpstr>PHP Data Types </vt:lpstr>
      <vt:lpstr>PHP String </vt:lpstr>
      <vt:lpstr>PHP String </vt:lpstr>
      <vt:lpstr>PHP String </vt:lpstr>
      <vt:lpstr>PHP Integer </vt:lpstr>
      <vt:lpstr>PHP Float </vt:lpstr>
      <vt:lpstr>PHP Boolean </vt:lpstr>
      <vt:lpstr>PHP Array </vt:lpstr>
      <vt:lpstr>PHP Constants </vt:lpstr>
      <vt:lpstr>PHP Constants </vt:lpstr>
      <vt:lpstr>Self Study </vt:lpstr>
      <vt:lpstr>References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 : Overview</dc:title>
  <dc:creator>Hind Talafha</dc:creator>
  <cp:lastModifiedBy>Mhammed Almakadmeh</cp:lastModifiedBy>
  <cp:revision>157</cp:revision>
  <dcterms:created xsi:type="dcterms:W3CDTF">2016-11-10T17:46:27Z</dcterms:created>
  <dcterms:modified xsi:type="dcterms:W3CDTF">2023-05-29T07:05:40Z</dcterms:modified>
</cp:coreProperties>
</file>